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79"/>
  </p:notesMasterIdLst>
  <p:sldIdLst>
    <p:sldId id="274" r:id="rId6"/>
    <p:sldId id="278" r:id="rId7"/>
    <p:sldId id="371" r:id="rId8"/>
    <p:sldId id="376" r:id="rId9"/>
    <p:sldId id="375" r:id="rId10"/>
    <p:sldId id="337" r:id="rId11"/>
    <p:sldId id="336" r:id="rId12"/>
    <p:sldId id="320" r:id="rId13"/>
    <p:sldId id="321" r:id="rId14"/>
    <p:sldId id="279" r:id="rId15"/>
    <p:sldId id="338" r:id="rId16"/>
    <p:sldId id="374" r:id="rId17"/>
    <p:sldId id="280" r:id="rId18"/>
    <p:sldId id="341" r:id="rId19"/>
    <p:sldId id="342" r:id="rId20"/>
    <p:sldId id="343" r:id="rId21"/>
    <p:sldId id="340" r:id="rId22"/>
    <p:sldId id="345" r:id="rId23"/>
    <p:sldId id="346" r:id="rId24"/>
    <p:sldId id="347" r:id="rId25"/>
    <p:sldId id="324" r:id="rId26"/>
    <p:sldId id="377" r:id="rId27"/>
    <p:sldId id="268" r:id="rId28"/>
    <p:sldId id="378" r:id="rId29"/>
    <p:sldId id="291" r:id="rId30"/>
    <p:sldId id="379" r:id="rId31"/>
    <p:sldId id="348" r:id="rId32"/>
    <p:sldId id="331" r:id="rId33"/>
    <p:sldId id="333" r:id="rId34"/>
    <p:sldId id="380" r:id="rId35"/>
    <p:sldId id="332" r:id="rId36"/>
    <p:sldId id="334" r:id="rId37"/>
    <p:sldId id="335" r:id="rId38"/>
    <p:sldId id="293" r:id="rId39"/>
    <p:sldId id="327" r:id="rId40"/>
    <p:sldId id="326" r:id="rId41"/>
    <p:sldId id="295" r:id="rId42"/>
    <p:sldId id="296" r:id="rId43"/>
    <p:sldId id="355" r:id="rId44"/>
    <p:sldId id="356" r:id="rId45"/>
    <p:sldId id="381" r:id="rId46"/>
    <p:sldId id="292" r:id="rId47"/>
    <p:sldId id="328" r:id="rId48"/>
    <p:sldId id="357" r:id="rId49"/>
    <p:sldId id="358" r:id="rId50"/>
    <p:sldId id="382" r:id="rId51"/>
    <p:sldId id="359" r:id="rId52"/>
    <p:sldId id="360" r:id="rId53"/>
    <p:sldId id="361" r:id="rId54"/>
    <p:sldId id="362" r:id="rId55"/>
    <p:sldId id="383" r:id="rId56"/>
    <p:sldId id="299" r:id="rId57"/>
    <p:sldId id="349" r:id="rId58"/>
    <p:sldId id="350" r:id="rId59"/>
    <p:sldId id="351" r:id="rId60"/>
    <p:sldId id="352" r:id="rId61"/>
    <p:sldId id="353" r:id="rId62"/>
    <p:sldId id="354" r:id="rId63"/>
    <p:sldId id="384" r:id="rId64"/>
    <p:sldId id="308" r:id="rId65"/>
    <p:sldId id="363" r:id="rId66"/>
    <p:sldId id="364" r:id="rId67"/>
    <p:sldId id="365" r:id="rId68"/>
    <p:sldId id="366" r:id="rId69"/>
    <p:sldId id="368" r:id="rId70"/>
    <p:sldId id="369" r:id="rId71"/>
    <p:sldId id="390" r:id="rId72"/>
    <p:sldId id="314" r:id="rId73"/>
    <p:sldId id="386" r:id="rId74"/>
    <p:sldId id="318" r:id="rId75"/>
    <p:sldId id="388" r:id="rId76"/>
    <p:sldId id="389" r:id="rId77"/>
    <p:sldId id="38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7"/>
    <a:srgbClr val="336EA8"/>
    <a:srgbClr val="0FAB7D"/>
    <a:srgbClr val="94B9D6"/>
    <a:srgbClr val="1869A6"/>
    <a:srgbClr val="2AA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4C9E17-EB84-46ED-849F-79B56E15F44A}" v="687" dt="2025-05-09T14:57:14.05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2710" autoAdjust="0"/>
  </p:normalViewPr>
  <p:slideViewPr>
    <p:cSldViewPr snapToGrid="0">
      <p:cViewPr varScale="1">
        <p:scale>
          <a:sx n="52" d="100"/>
          <a:sy n="52" d="100"/>
        </p:scale>
        <p:origin x="84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5/10/relationships/revisionInfo" Target="revisionInfo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01773-843B-402D-B943-E7367BE302C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223A7-FDE5-4555-AB7B-2BBB96A8A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evening, everyone! My name is Ganna Hassan And I’m here today to present our project idea under title Exploratory data analysis and machine learning for Brazilian E-commerce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86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69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09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2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62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5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39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5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6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54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project, I focused on providing insights that help different departments inside an e-commerce company.</a:t>
            </a:r>
          </a:p>
          <a:p>
            <a:r>
              <a:rPr lang="en-GB" dirty="0"/>
              <a:t>For example, business managers can use the overall KPIs to track performance.</a:t>
            </a:r>
          </a:p>
          <a:p>
            <a:r>
              <a:rPr lang="en-GB" dirty="0"/>
              <a:t>The sales and marketing teams can </a:t>
            </a:r>
            <a:r>
              <a:rPr lang="en-GB" dirty="0" err="1"/>
              <a:t>analyze</a:t>
            </a:r>
            <a:r>
              <a:rPr lang="en-GB" dirty="0"/>
              <a:t> customer </a:t>
            </a:r>
            <a:r>
              <a:rPr lang="en-GB" dirty="0" err="1"/>
              <a:t>behavior</a:t>
            </a:r>
            <a:r>
              <a:rPr lang="en-GB" dirty="0"/>
              <a:t> and sales by region, so they know where to focus their campaigns.</a:t>
            </a:r>
          </a:p>
          <a:p>
            <a:r>
              <a:rPr lang="en-GB" dirty="0"/>
              <a:t>The operations team will benefit from the shipping analysis to improve delivery times.</a:t>
            </a:r>
          </a:p>
          <a:p>
            <a:r>
              <a:rPr lang="en-GB" dirty="0"/>
              <a:t>I also included analysis of payment methods and review scores to help improve customer experience.</a:t>
            </a:r>
          </a:p>
          <a:p>
            <a:r>
              <a:rPr lang="en-GB" dirty="0"/>
              <a:t>These features make the dashboard practical and useful for decision-making across different departments.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1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12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23A7-FDE5-4555-AB7B-2BBB96A8A4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6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20F9A-DFA0-4189-B502-951ABE0D96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26E85-A47D-4EB8-AACC-5D71388BF9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6502-5A71-49D7-91EF-E9D795A0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02CB4-0340-43A8-A558-65E5F6C99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4AB7B-7005-4435-A7A3-37533F45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777F9-2A00-47FF-A8CF-CA2FA3234A29}" type="datetime1">
              <a:rPr lang="en-US" smtClean="0"/>
              <a:t>5/15/2025</a:t>
            </a:fld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D404EBF-6236-4A3D-BEB9-F17357463B06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E7D51-1B41-4AAB-838C-EF900F85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0C4BE-FE7F-4C02-9A3E-71BC3A48C6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140D0A2-F8A9-7918-6D42-0B21462A7985}"/>
              </a:ext>
            </a:extLst>
          </p:cNvPr>
          <p:cNvSpPr/>
          <p:nvPr userDrawn="1"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9A13-D855-42EA-8471-DDA8E13B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1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7062-6971-4C1F-A975-AC85DCD0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55ECB-B9CD-4FA5-AACA-CDD01AAC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606B-F0E0-4BB1-94D6-738E49DF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263D-828A-4F7C-B53F-CF7F3AF23101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65738-7A1D-4D54-ADFC-91C34D4F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C986-B0A0-4B82-9134-1B7676F5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7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5B8BC-3AC4-4059-BB3C-B12B6148A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C1D0E-02A9-4DFB-8CA3-A94A10E72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3F7A1-D368-4F71-BA41-54CA742F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11DA-715D-4CCB-8B4E-F539348944E6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9678-2347-4C47-858A-5508F838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0E8F-0367-4945-87E5-F2D254A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47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8A88-1EE1-3422-84E1-7CB361B1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1FC91-FAA2-D65F-E901-C6884F9C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79B47-FAC9-4AEE-B74B-3F584ED26D59}" type="datetime1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48D4D-60AF-93C1-9BF4-DCE9AEF7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@MCIT-2024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D901-3047-7838-FFFA-C6F934BA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3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05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21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22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9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60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12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4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0B6D-1D51-4444-8393-E35BA63F1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61446-D5C8-48D6-8362-2691AC20F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94AA4-5DCE-4AE8-9BC9-F29480FF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7E75-7A42-4529-81A0-F6CFD6AF1551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7058-AB46-40A5-B5AE-E9862D3C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426E-5AEB-4C83-A17B-24163816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28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75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9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9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BE44-49C7-449D-9550-1E7B6597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A4F7-FE01-4FEF-BC23-4EBFFF37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387F4-F1D2-4A96-86BB-A483107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5/15/2025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9BA3-57A0-4B4B-A089-2C5CE870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FDF6D-CD2D-433E-84D7-E83F8FCE5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2BDD0D-C88D-431E-BC92-4367CEB006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BEB5-E386-9685-E6D3-A062E9E4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25BB-1073-4118-9189-772DE57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C724-756A-4777-8D83-3CD9AFD19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FC4DE-2AB7-4E43-BFBA-6FF436D9B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BCCFF-F409-4BF2-9883-91BA170B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546C-EE17-4181-9D6E-D78043A81B8F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82A71-7516-408D-862B-A5F34041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613D0-7994-4BCE-AE17-12E991FE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14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CC53-ADBE-4538-BDCF-8A6C0C0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37BC3-80C1-40A0-B8BD-B9E9F564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B7EDB-C158-4B0F-AC48-1D7DE7DC8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E96D1-3002-4810-98AF-A275B6334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DBB9A-2C9B-4E96-9E5C-6C3BE644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99CCF-14FE-46E4-AEF3-3520D661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DEA4-61AE-4340-8E71-F8E1C0C7F674}" type="datetime1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493FD-6F8C-4BED-896C-CBA26D0E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F6D6A-EFFC-4E81-9BDD-C595B6C9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5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6566-0B23-4F08-ACF0-2DDFF54A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6B25-2A2B-41A7-AF6D-57D5055F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5C9F0-C082-4566-AEB4-F08316DE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F48D6-A9E0-485D-BA28-15D5DACA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1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2526D-307A-4059-80C4-1413758A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1822F-3DE8-45A0-9F67-6061DB1F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1B196-D439-43FF-B35C-F9A301B0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8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350E-3F73-4F95-89B8-BF9D660E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E4F2-B1FE-4665-B99F-04C8EBAA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1F0C4-D797-433C-B73A-9C3B4D1B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3DABF-2DE9-4FD5-B4A8-5E200B98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D9E29-3541-490B-A77A-28C8A779906A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32E28-C4D1-4761-BD12-20FBE946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CF5A0-DC82-4F6C-8E49-2C9987C4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1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7410-9CC3-4CD7-A18A-2A1FBD8F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17FFE-99AB-4F61-A4A2-7D7A5832C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EFC75-BA25-436F-A339-F8970D50B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AE525-9C27-44A4-ADC4-FEBFF450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57-4896-492E-A421-79CA1BC6A688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E2F3-7DBB-4D25-9537-D2D24B0D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A639-0697-4DE3-8BE3-94C24D6F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7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F972D6-1319-4F4E-A35B-D719D3F5F86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5C812-25A0-4E40-A6AB-B4A290A631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B25836A6-A2F7-4171-AA21-6CC267FCC70F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1E89A-F8E2-4201-95AC-F9DBA9C318F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BE728FAA-6989-49E4-827F-768285FCB943}"/>
              </a:ext>
            </a:extLst>
          </p:cNvPr>
          <p:cNvSpPr/>
          <p:nvPr userDrawn="1"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AA08C-8FDB-46C4-8ADC-9425CB5F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C7012-56A5-4A5F-AE60-B293BCF5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F9DDF-39F3-4F98-9232-F9B55E8C4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2979B47-FAC9-4AEE-B74B-3F584ED26D59}" type="datetime1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82B0E-0FEF-49F7-B246-1C5E6D54C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@MCIT-2024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E8069-45EF-4F1D-8025-75594D26D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4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storydatasetsforfinalproject/BrazilianE-Commerce?:language=en-US&amp;publish=yes&amp;:sid=&amp;:redirect=auth&amp;:display_count=n&amp;:origin=viz_share_link" TargetMode="External"/><Relationship Id="rId2" Type="http://schemas.openxmlformats.org/officeDocument/2006/relationships/hyperlink" Target="https://github.com/YoussefMo11/Brazilian-E-Commerce-Analysi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datasets/olistbr/brazilian-ecommerce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36FF-56D5-B2A8-CAF7-4A1D8E7A8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6EA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Brazilian E-commerce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2B543-7EDB-6727-D8C3-805E1C1E5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9469" y="3739356"/>
            <a:ext cx="4193931" cy="2387600"/>
          </a:xfrm>
        </p:spPr>
        <p:txBody>
          <a:bodyPr numCol="1" anchor="ctr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2060575" indent="-2060575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 Innovators Team </a:t>
            </a:r>
          </a:p>
          <a:p>
            <a:pPr marL="2060575" indent="-2060575"/>
            <a:r>
              <a:rPr lang="ar-E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May, 2025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DE92-BF09-18B7-EA23-C7DD041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16/05/2025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93C0-E01E-118A-CA95-592D6654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40B66-9776-1769-3710-74383D24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46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1137-5C2E-A3FB-D5B1-9CB016B7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34" y="326406"/>
            <a:ext cx="6236676" cy="1423069"/>
          </a:xfrm>
        </p:spPr>
        <p:txBody>
          <a:bodyPr>
            <a:normAutofit/>
          </a:bodyPr>
          <a:lstStyle/>
          <a:p>
            <a:pPr algn="ctr"/>
            <a:r>
              <a:rPr lang="en-US" sz="29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End Users and Features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BAB07-AC63-A87B-A58C-3042302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200" y="6356350"/>
            <a:ext cx="4459111" cy="365125"/>
          </a:xfrm>
        </p:spPr>
        <p:txBody>
          <a:bodyPr/>
          <a:lstStyle/>
          <a:p>
            <a:r>
              <a:rPr lang="en-US" dirty="0"/>
              <a:t>16/05/2025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FDAAF484-AF3B-E506-AA71-3EF3E4C9FA68}"/>
              </a:ext>
            </a:extLst>
          </p:cNvPr>
          <p:cNvSpPr/>
          <p:nvPr/>
        </p:nvSpPr>
        <p:spPr>
          <a:xfrm rot="5400000">
            <a:off x="-965997" y="4069881"/>
            <a:ext cx="1942680" cy="1469097"/>
          </a:xfrm>
          <a:prstGeom prst="blockArc">
            <a:avLst/>
          </a:prstGeom>
          <a:solidFill>
            <a:srgbClr val="94B9D6"/>
          </a:solidFill>
          <a:ln>
            <a:solidFill>
              <a:srgbClr val="94B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 descr="‪E-commerce, manager, online shopping, sale, shop, shopping icon - Download  on Iconfinder‬‏">
            <a:extLst>
              <a:ext uri="{FF2B5EF4-FFF2-40B4-BE49-F238E27FC236}">
                <a16:creationId xmlns:a16="http://schemas.microsoft.com/office/drawing/2014/main" id="{C63AE477-CB7F-41D6-9B1D-8318F4C04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1484899"/>
            <a:ext cx="1423069" cy="142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12BE4-754E-436D-AF7C-2F496CB271FF}"/>
              </a:ext>
            </a:extLst>
          </p:cNvPr>
          <p:cNvSpPr txBox="1"/>
          <p:nvPr/>
        </p:nvSpPr>
        <p:spPr>
          <a:xfrm flipH="1">
            <a:off x="1186745" y="2989054"/>
            <a:ext cx="249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Business Managers</a:t>
            </a:r>
          </a:p>
        </p:txBody>
      </p:sp>
      <p:pic>
        <p:nvPicPr>
          <p:cNvPr id="3076" name="Picture 4" descr="‪Sales team - Free marketing icons‬‏">
            <a:extLst>
              <a:ext uri="{FF2B5EF4-FFF2-40B4-BE49-F238E27FC236}">
                <a16:creationId xmlns:a16="http://schemas.microsoft.com/office/drawing/2014/main" id="{136E92F6-263D-4B60-87AF-F3E3544F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35" y="1465072"/>
            <a:ext cx="1507065" cy="150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5A7EAB-533C-4B7E-8E27-008FE4C7F8B9}"/>
              </a:ext>
            </a:extLst>
          </p:cNvPr>
          <p:cNvSpPr txBox="1"/>
          <p:nvPr/>
        </p:nvSpPr>
        <p:spPr>
          <a:xfrm flipH="1">
            <a:off x="8861781" y="2944658"/>
            <a:ext cx="249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Sellers</a:t>
            </a:r>
          </a:p>
        </p:txBody>
      </p:sp>
      <p:pic>
        <p:nvPicPr>
          <p:cNvPr id="3078" name="Picture 6" descr="‪End Users Line Two Color Icon 16867105 Vector Art at Vecteezy‬‏">
            <a:extLst>
              <a:ext uri="{FF2B5EF4-FFF2-40B4-BE49-F238E27FC236}">
                <a16:creationId xmlns:a16="http://schemas.microsoft.com/office/drawing/2014/main" id="{4A517EB8-FF68-415F-9FBC-8A8257D2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507" y="221642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9163C5-2B34-49C3-8DD9-5039A866480A}"/>
              </a:ext>
            </a:extLst>
          </p:cNvPr>
          <p:cNvSpPr txBox="1"/>
          <p:nvPr/>
        </p:nvSpPr>
        <p:spPr>
          <a:xfrm flipH="1">
            <a:off x="4995333" y="4021760"/>
            <a:ext cx="2492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End Users</a:t>
            </a: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589F7486-C3ED-4D7C-AB04-234E5B8FBB93}"/>
              </a:ext>
            </a:extLst>
          </p:cNvPr>
          <p:cNvSpPr/>
          <p:nvPr/>
        </p:nvSpPr>
        <p:spPr>
          <a:xfrm>
            <a:off x="7032978" y="1907365"/>
            <a:ext cx="1423069" cy="1217702"/>
          </a:xfrm>
          <a:prstGeom prst="ben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46469F28-C793-49D4-857B-3A2C19DFBCE8}"/>
              </a:ext>
            </a:extLst>
          </p:cNvPr>
          <p:cNvSpPr/>
          <p:nvPr/>
        </p:nvSpPr>
        <p:spPr>
          <a:xfrm flipH="1">
            <a:off x="3388984" y="1911622"/>
            <a:ext cx="1507066" cy="1213445"/>
          </a:xfrm>
          <a:prstGeom prst="ben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0" name="Picture 8" descr="‪Vendor - Free user icons‬‏">
            <a:extLst>
              <a:ext uri="{FF2B5EF4-FFF2-40B4-BE49-F238E27FC236}">
                <a16:creationId xmlns:a16="http://schemas.microsoft.com/office/drawing/2014/main" id="{EFE8537E-B351-4A29-A00C-F6F03560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45" y="3833090"/>
            <a:ext cx="1701514" cy="170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543035-E2F8-4909-912B-7A9DC2E327D1}"/>
              </a:ext>
            </a:extLst>
          </p:cNvPr>
          <p:cNvSpPr txBox="1"/>
          <p:nvPr/>
        </p:nvSpPr>
        <p:spPr>
          <a:xfrm flipH="1">
            <a:off x="1105334" y="5576145"/>
            <a:ext cx="249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Vendors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49EA5F68-D990-4D5E-B3C2-DA4EB5675152}"/>
              </a:ext>
            </a:extLst>
          </p:cNvPr>
          <p:cNvSpPr/>
          <p:nvPr/>
        </p:nvSpPr>
        <p:spPr>
          <a:xfrm flipH="1" flipV="1">
            <a:off x="3365368" y="3613063"/>
            <a:ext cx="1507066" cy="1213445"/>
          </a:xfrm>
          <a:prstGeom prst="ben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2" name="Picture 10" descr="‪Support Admin Icon. Graphic by dhimubs124s · Creative Fabrica‬‏">
            <a:extLst>
              <a:ext uri="{FF2B5EF4-FFF2-40B4-BE49-F238E27FC236}">
                <a16:creationId xmlns:a16="http://schemas.microsoft.com/office/drawing/2014/main" id="{B5904D2D-6B5F-47B1-8FDC-F64967AC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680" y="383307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4E3818-5BED-482E-9947-34A3203F55AF}"/>
              </a:ext>
            </a:extLst>
          </p:cNvPr>
          <p:cNvSpPr txBox="1"/>
          <p:nvPr/>
        </p:nvSpPr>
        <p:spPr>
          <a:xfrm flipH="1">
            <a:off x="7982657" y="5576145"/>
            <a:ext cx="249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Admins</a:t>
            </a: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CA716015-E59D-4E78-B749-0FFF9CE45D4F}"/>
              </a:ext>
            </a:extLst>
          </p:cNvPr>
          <p:cNvSpPr/>
          <p:nvPr/>
        </p:nvSpPr>
        <p:spPr>
          <a:xfrm flipV="1">
            <a:off x="7037382" y="3616375"/>
            <a:ext cx="1507066" cy="1213445"/>
          </a:xfrm>
          <a:prstGeom prst="ben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126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1137-5C2E-A3FB-D5B1-9CB016B7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34" y="326406"/>
            <a:ext cx="6236676" cy="1423069"/>
          </a:xfrm>
        </p:spPr>
        <p:txBody>
          <a:bodyPr>
            <a:normAutofit/>
          </a:bodyPr>
          <a:lstStyle/>
          <a:p>
            <a:pPr algn="ctr"/>
            <a:r>
              <a:rPr lang="en-US" sz="29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End Users and Features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BAB07-AC63-A87B-A58C-3042302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200" y="6356350"/>
            <a:ext cx="4459111" cy="365125"/>
          </a:xfrm>
        </p:spPr>
        <p:txBody>
          <a:bodyPr/>
          <a:lstStyle/>
          <a:p>
            <a:r>
              <a:rPr lang="en-US" dirty="0"/>
              <a:t>16/05/2025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11</a:t>
            </a:fld>
            <a:endParaRPr lang="en-US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FDAAF484-AF3B-E506-AA71-3EF3E4C9FA68}"/>
              </a:ext>
            </a:extLst>
          </p:cNvPr>
          <p:cNvSpPr/>
          <p:nvPr/>
        </p:nvSpPr>
        <p:spPr>
          <a:xfrm rot="5400000">
            <a:off x="-965997" y="4069881"/>
            <a:ext cx="1942680" cy="1469097"/>
          </a:xfrm>
          <a:prstGeom prst="blockArc">
            <a:avLst/>
          </a:prstGeom>
          <a:solidFill>
            <a:srgbClr val="94B9D6"/>
          </a:solidFill>
          <a:ln>
            <a:solidFill>
              <a:srgbClr val="94B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 descr="‪Features Icon - Free Download Business Icons | IconScout‬‏">
            <a:extLst>
              <a:ext uri="{FF2B5EF4-FFF2-40B4-BE49-F238E27FC236}">
                <a16:creationId xmlns:a16="http://schemas.microsoft.com/office/drawing/2014/main" id="{19D28F1D-D029-4AE1-BDF5-061E6189A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82" y="1472576"/>
            <a:ext cx="2849459" cy="284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471AF9-F4A9-4EFB-B244-F6F3D8833208}"/>
              </a:ext>
            </a:extLst>
          </p:cNvPr>
          <p:cNvSpPr txBox="1"/>
          <p:nvPr/>
        </p:nvSpPr>
        <p:spPr>
          <a:xfrm flipH="1">
            <a:off x="1343450" y="4488683"/>
            <a:ext cx="2492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pic>
        <p:nvPicPr>
          <p:cNvPr id="4100" name="Picture 4" descr="‪9,200+ Kpi Dashboard Stock Illustrations, Royalty-Free Vector Graphics &amp;  Clip Art - iStock | Kpi icon, Teamwork, Question‬‏">
            <a:extLst>
              <a:ext uri="{FF2B5EF4-FFF2-40B4-BE49-F238E27FC236}">
                <a16:creationId xmlns:a16="http://schemas.microsoft.com/office/drawing/2014/main" id="{00B623D2-7C57-40A1-AA75-07626B903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834" y="9240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‪Consumer behavior - Free marketing icons‬‏">
            <a:extLst>
              <a:ext uri="{FF2B5EF4-FFF2-40B4-BE49-F238E27FC236}">
                <a16:creationId xmlns:a16="http://schemas.microsoft.com/office/drawing/2014/main" id="{B33D88ED-F6CA-4AA3-BB56-8E6D937F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644859"/>
            <a:ext cx="1267955" cy="126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‪Money Distribution Icon. Flat Design Stock Vector Image &amp; Art - Alamy‬‏">
            <a:extLst>
              <a:ext uri="{FF2B5EF4-FFF2-40B4-BE49-F238E27FC236}">
                <a16:creationId xmlns:a16="http://schemas.microsoft.com/office/drawing/2014/main" id="{42AF65A6-5057-4F0F-8DAB-4FC01754D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6"/>
          <a:stretch/>
        </p:blipFill>
        <p:spPr bwMode="auto">
          <a:xfrm>
            <a:off x="4227584" y="2204711"/>
            <a:ext cx="1585869" cy="154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‪Flat Review Rating Icon With Customer Feedback On Isolated Background  Vector, Opinion, Suggestion, Point PNG and Vector with Transparent  Background for Free Download‬‏">
            <a:extLst>
              <a:ext uri="{FF2B5EF4-FFF2-40B4-BE49-F238E27FC236}">
                <a16:creationId xmlns:a16="http://schemas.microsoft.com/office/drawing/2014/main" id="{9D7FC6A9-0D9A-42F4-ABE3-47D85E3E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07" y="4360902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‪Customer satisfaction - Free marketing icons‬‏">
            <a:extLst>
              <a:ext uri="{FF2B5EF4-FFF2-40B4-BE49-F238E27FC236}">
                <a16:creationId xmlns:a16="http://schemas.microsoft.com/office/drawing/2014/main" id="{C54E79D0-949E-4F2C-82EB-BA40D0D79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87" y="3160783"/>
            <a:ext cx="1344612" cy="134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D09866-2DE7-47DF-9C9D-F33D4AE7E8EE}"/>
              </a:ext>
            </a:extLst>
          </p:cNvPr>
          <p:cNvSpPr txBox="1"/>
          <p:nvPr/>
        </p:nvSpPr>
        <p:spPr>
          <a:xfrm flipH="1">
            <a:off x="4005665" y="3768577"/>
            <a:ext cx="214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Payment Methods Distribution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C6D13-E87E-494A-94DD-667378EF867A}"/>
              </a:ext>
            </a:extLst>
          </p:cNvPr>
          <p:cNvSpPr txBox="1"/>
          <p:nvPr/>
        </p:nvSpPr>
        <p:spPr>
          <a:xfrm flipH="1">
            <a:off x="4514096" y="5820370"/>
            <a:ext cx="254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Review Score Trends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A0B9AC-6345-450A-8B77-93EE2200485D}"/>
              </a:ext>
            </a:extLst>
          </p:cNvPr>
          <p:cNvSpPr txBox="1"/>
          <p:nvPr/>
        </p:nvSpPr>
        <p:spPr>
          <a:xfrm flipH="1">
            <a:off x="6635519" y="4505395"/>
            <a:ext cx="2495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Customer Satisfaction Metrics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01AA3D-3A87-4713-AD98-A101D54940CB}"/>
              </a:ext>
            </a:extLst>
          </p:cNvPr>
          <p:cNvSpPr txBox="1"/>
          <p:nvPr/>
        </p:nvSpPr>
        <p:spPr>
          <a:xfrm flipH="1">
            <a:off x="9274140" y="4073377"/>
            <a:ext cx="243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Customer Purchase</a:t>
            </a: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endParaRPr lang="ar-E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59C1D6-B9E9-41EC-86E8-7DDA96D29F90}"/>
              </a:ext>
            </a:extLst>
          </p:cNvPr>
          <p:cNvSpPr txBox="1"/>
          <p:nvPr/>
        </p:nvSpPr>
        <p:spPr>
          <a:xfrm flipH="1">
            <a:off x="6773351" y="2697862"/>
            <a:ext cx="279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Interactive  Dashboard</a:t>
            </a:r>
          </a:p>
        </p:txBody>
      </p:sp>
      <p:pic>
        <p:nvPicPr>
          <p:cNvPr id="4110" name="Picture 14" descr="‪Delivery Performance Stock Illustrations – 13,002 Delivery Performance  Stock Illustrations, Vectors &amp; Clipart - Dreamstime‬‏">
            <a:extLst>
              <a:ext uri="{FF2B5EF4-FFF2-40B4-BE49-F238E27FC236}">
                <a16:creationId xmlns:a16="http://schemas.microsoft.com/office/drawing/2014/main" id="{06EA51D6-16E9-4A24-A8CB-3C41CD415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t="18436"/>
          <a:stretch/>
        </p:blipFill>
        <p:spPr bwMode="auto">
          <a:xfrm>
            <a:off x="9059308" y="4719708"/>
            <a:ext cx="1603296" cy="14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4CE749-7F4E-4A3F-9475-964DCAE2C433}"/>
              </a:ext>
            </a:extLst>
          </p:cNvPr>
          <p:cNvSpPr txBox="1"/>
          <p:nvPr/>
        </p:nvSpPr>
        <p:spPr>
          <a:xfrm flipH="1">
            <a:off x="8416073" y="5905215"/>
            <a:ext cx="274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Shipping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895913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99114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78883" y="2704095"/>
            <a:ext cx="8634233" cy="125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Intro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1902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16/05/2025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A85735C-ED83-C254-E140-D942FA20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A6F26DC-FD7A-9FAB-9991-1DB362FB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B0B978-BCDC-47A7-887B-2AE9EFBE4026}"/>
              </a:ext>
            </a:extLst>
          </p:cNvPr>
          <p:cNvSpPr txBox="1">
            <a:spLocks/>
          </p:cNvSpPr>
          <p:nvPr/>
        </p:nvSpPr>
        <p:spPr>
          <a:xfrm>
            <a:off x="510832" y="368435"/>
            <a:ext cx="6106742" cy="106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About the Data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BF08920-51EC-48CF-A3AD-A1A300D4F1A0}"/>
              </a:ext>
            </a:extLst>
          </p:cNvPr>
          <p:cNvSpPr txBox="1">
            <a:spLocks/>
          </p:cNvSpPr>
          <p:nvPr/>
        </p:nvSpPr>
        <p:spPr>
          <a:xfrm>
            <a:off x="195279" y="6528400"/>
            <a:ext cx="25298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16/05/2025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666E0-FF8A-4607-8FA3-9D0199A1A4FE}"/>
              </a:ext>
            </a:extLst>
          </p:cNvPr>
          <p:cNvSpPr txBox="1">
            <a:spLocks/>
          </p:cNvSpPr>
          <p:nvPr/>
        </p:nvSpPr>
        <p:spPr>
          <a:xfrm>
            <a:off x="7754319" y="6528400"/>
            <a:ext cx="27462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5EE24C92-1265-4741-8F9F-404A15D9386E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63989-32A6-47B6-9031-15691080078A}"/>
              </a:ext>
            </a:extLst>
          </p:cNvPr>
          <p:cNvSpPr txBox="1"/>
          <p:nvPr/>
        </p:nvSpPr>
        <p:spPr>
          <a:xfrm>
            <a:off x="588588" y="2223912"/>
            <a:ext cx="42730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Dataset Name:</a:t>
            </a:r>
            <a:br>
              <a:rPr lang="en-GB" sz="3200" dirty="0"/>
            </a:br>
            <a:r>
              <a:rPr lang="en-GB" sz="3200" dirty="0"/>
              <a:t>Brazilian E-commerce Public Dataset – </a:t>
            </a:r>
            <a:r>
              <a:rPr lang="en-GB" sz="3200" dirty="0" err="1"/>
              <a:t>Olist</a:t>
            </a:r>
            <a:r>
              <a:rPr lang="en-GB" sz="3200" dirty="0"/>
              <a:t> Store</a:t>
            </a:r>
          </a:p>
          <a:p>
            <a:r>
              <a:rPr lang="en-GB" sz="3200" b="1" dirty="0"/>
              <a:t>Time Period:</a:t>
            </a:r>
            <a:br>
              <a:rPr lang="en-GB" sz="3200" dirty="0"/>
            </a:br>
            <a:r>
              <a:rPr lang="en-GB" sz="3200" dirty="0"/>
              <a:t>2016 – 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A61286-8AC6-49F9-AEC0-331D15685824}"/>
              </a:ext>
            </a:extLst>
          </p:cNvPr>
          <p:cNvSpPr txBox="1"/>
          <p:nvPr/>
        </p:nvSpPr>
        <p:spPr>
          <a:xfrm>
            <a:off x="6474069" y="2352186"/>
            <a:ext cx="42730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Size:</a:t>
            </a:r>
            <a:br>
              <a:rPr lang="en-GB" sz="3200" dirty="0"/>
            </a:br>
            <a:r>
              <a:rPr lang="en-GB" sz="3200" dirty="0"/>
              <a:t>Over </a:t>
            </a:r>
            <a:r>
              <a:rPr lang="en-GB" sz="3200" b="1" dirty="0"/>
              <a:t>100,000</a:t>
            </a:r>
            <a:r>
              <a:rPr lang="en-GB" sz="3200" dirty="0"/>
              <a:t> orders from multiple marketplaces in Brazil</a:t>
            </a:r>
          </a:p>
        </p:txBody>
      </p:sp>
    </p:spTree>
    <p:extLst>
      <p:ext uri="{BB962C8B-B14F-4D97-AF65-F5344CB8AC3E}">
        <p14:creationId xmlns:p14="http://schemas.microsoft.com/office/powerpoint/2010/main" val="2961545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16/05/2025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A85735C-ED83-C254-E140-D942FA20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A6F26DC-FD7A-9FAB-9991-1DB362FB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B0B978-BCDC-47A7-887B-2AE9EFBE4026}"/>
              </a:ext>
            </a:extLst>
          </p:cNvPr>
          <p:cNvSpPr txBox="1">
            <a:spLocks/>
          </p:cNvSpPr>
          <p:nvPr/>
        </p:nvSpPr>
        <p:spPr>
          <a:xfrm>
            <a:off x="510832" y="368435"/>
            <a:ext cx="6106742" cy="106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About the Data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BF08920-51EC-48CF-A3AD-A1A300D4F1A0}"/>
              </a:ext>
            </a:extLst>
          </p:cNvPr>
          <p:cNvSpPr txBox="1">
            <a:spLocks/>
          </p:cNvSpPr>
          <p:nvPr/>
        </p:nvSpPr>
        <p:spPr>
          <a:xfrm>
            <a:off x="195279" y="6528400"/>
            <a:ext cx="25298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16/05/2025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666E0-FF8A-4607-8FA3-9D0199A1A4FE}"/>
              </a:ext>
            </a:extLst>
          </p:cNvPr>
          <p:cNvSpPr txBox="1">
            <a:spLocks/>
          </p:cNvSpPr>
          <p:nvPr/>
        </p:nvSpPr>
        <p:spPr>
          <a:xfrm>
            <a:off x="7754319" y="6528400"/>
            <a:ext cx="27462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5EE24C92-1265-4741-8F9F-404A15D9386E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63989-32A6-47B6-9031-15691080078A}"/>
              </a:ext>
            </a:extLst>
          </p:cNvPr>
          <p:cNvSpPr txBox="1"/>
          <p:nvPr/>
        </p:nvSpPr>
        <p:spPr>
          <a:xfrm>
            <a:off x="517031" y="1659285"/>
            <a:ext cx="67266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Key Data Dimensions:</a:t>
            </a: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Order status, price, and payment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Shipping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Customer 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Product categories and attributes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Customer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Geolocation (Zip code to Latitude/Longitude)</a:t>
            </a:r>
          </a:p>
        </p:txBody>
      </p:sp>
      <p:pic>
        <p:nvPicPr>
          <p:cNvPr id="5122" name="Picture 2" descr="‪Coordinate, dimensions, space, system, xyz icon - Download on Iconfinder‬‏">
            <a:extLst>
              <a:ext uri="{FF2B5EF4-FFF2-40B4-BE49-F238E27FC236}">
                <a16:creationId xmlns:a16="http://schemas.microsoft.com/office/drawing/2014/main" id="{08664DE7-2D80-4A3A-BC97-124EBE6C3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15" y="1799205"/>
            <a:ext cx="3259590" cy="325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059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16/05/2025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A85735C-ED83-C254-E140-D942FA20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A6F26DC-FD7A-9FAB-9991-1DB362FB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B0B978-BCDC-47A7-887B-2AE9EFBE4026}"/>
              </a:ext>
            </a:extLst>
          </p:cNvPr>
          <p:cNvSpPr txBox="1">
            <a:spLocks/>
          </p:cNvSpPr>
          <p:nvPr/>
        </p:nvSpPr>
        <p:spPr>
          <a:xfrm>
            <a:off x="909913" y="329600"/>
            <a:ext cx="7243487" cy="106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latin typeface="Arial Black" panose="020B0A04020102020204" pitchFamily="34" charset="0"/>
              </a:rPr>
              <a:t>About </a:t>
            </a:r>
            <a:r>
              <a:rPr lang="en-GB" sz="2800" b="1" dirty="0" err="1">
                <a:latin typeface="Arial Black" panose="020B0A04020102020204" pitchFamily="34" charset="0"/>
              </a:rPr>
              <a:t>Olist</a:t>
            </a:r>
            <a:r>
              <a:rPr lang="en-GB" sz="2800" b="1" dirty="0">
                <a:latin typeface="Arial Black" panose="020B0A04020102020204" pitchFamily="34" charset="0"/>
              </a:rPr>
              <a:t> – Business Context</a:t>
            </a:r>
            <a:endParaRPr lang="en-US" sz="44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BF08920-51EC-48CF-A3AD-A1A300D4F1A0}"/>
              </a:ext>
            </a:extLst>
          </p:cNvPr>
          <p:cNvSpPr txBox="1">
            <a:spLocks/>
          </p:cNvSpPr>
          <p:nvPr/>
        </p:nvSpPr>
        <p:spPr>
          <a:xfrm>
            <a:off x="195279" y="6528400"/>
            <a:ext cx="25298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16/05/2025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666E0-FF8A-4607-8FA3-9D0199A1A4FE}"/>
              </a:ext>
            </a:extLst>
          </p:cNvPr>
          <p:cNvSpPr txBox="1">
            <a:spLocks/>
          </p:cNvSpPr>
          <p:nvPr/>
        </p:nvSpPr>
        <p:spPr>
          <a:xfrm>
            <a:off x="7754319" y="6528400"/>
            <a:ext cx="27462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5EE24C92-1265-4741-8F9F-404A15D9386E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63989-32A6-47B6-9031-15691080078A}"/>
              </a:ext>
            </a:extLst>
          </p:cNvPr>
          <p:cNvSpPr txBox="1"/>
          <p:nvPr/>
        </p:nvSpPr>
        <p:spPr>
          <a:xfrm>
            <a:off x="517031" y="1659285"/>
            <a:ext cx="67266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Olist</a:t>
            </a:r>
            <a:r>
              <a:rPr lang="en-GB" sz="2800" b="1" dirty="0"/>
              <a:t> Overview:</a:t>
            </a: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Largest department store on Brazilian marketplaces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Connects small businesses to major sales channels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One contract → sell on multiple 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Products are shipped directly from sellers using </a:t>
            </a:r>
            <a:r>
              <a:rPr lang="en-GB" sz="2800" dirty="0" err="1"/>
              <a:t>Olist’s</a:t>
            </a:r>
            <a:r>
              <a:rPr lang="en-GB" sz="2800" dirty="0"/>
              <a:t> logistics partners.</a:t>
            </a:r>
          </a:p>
        </p:txBody>
      </p:sp>
      <p:pic>
        <p:nvPicPr>
          <p:cNvPr id="6146" name="Picture 2" descr="‪Olist Store: Venda Online – Apps on Google Play‬‏">
            <a:extLst>
              <a:ext uri="{FF2B5EF4-FFF2-40B4-BE49-F238E27FC236}">
                <a16:creationId xmlns:a16="http://schemas.microsoft.com/office/drawing/2014/main" id="{DAB3A313-2437-405F-9777-78613E4C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590" y="2072481"/>
            <a:ext cx="3110114" cy="311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34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16/05/2025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A85735C-ED83-C254-E140-D942FA20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A6F26DC-FD7A-9FAB-9991-1DB362FB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B0B978-BCDC-47A7-887B-2AE9EFBE4026}"/>
              </a:ext>
            </a:extLst>
          </p:cNvPr>
          <p:cNvSpPr txBox="1">
            <a:spLocks/>
          </p:cNvSpPr>
          <p:nvPr/>
        </p:nvSpPr>
        <p:spPr>
          <a:xfrm>
            <a:off x="909913" y="274161"/>
            <a:ext cx="7243487" cy="106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latin typeface="Arial Black" panose="020B0A04020102020204" pitchFamily="34" charset="0"/>
              </a:rPr>
              <a:t>About </a:t>
            </a:r>
            <a:r>
              <a:rPr lang="en-GB" sz="2800" b="1" dirty="0" err="1">
                <a:latin typeface="Arial Black" panose="020B0A04020102020204" pitchFamily="34" charset="0"/>
              </a:rPr>
              <a:t>Olist</a:t>
            </a:r>
            <a:r>
              <a:rPr lang="en-GB" sz="2800" b="1" dirty="0">
                <a:latin typeface="Arial Black" panose="020B0A04020102020204" pitchFamily="34" charset="0"/>
              </a:rPr>
              <a:t> – Business Context</a:t>
            </a:r>
            <a:endParaRPr lang="en-US" sz="44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BF08920-51EC-48CF-A3AD-A1A300D4F1A0}"/>
              </a:ext>
            </a:extLst>
          </p:cNvPr>
          <p:cNvSpPr txBox="1">
            <a:spLocks/>
          </p:cNvSpPr>
          <p:nvPr/>
        </p:nvSpPr>
        <p:spPr>
          <a:xfrm>
            <a:off x="195279" y="6528400"/>
            <a:ext cx="25298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16/05/2025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45666E0-FF8A-4607-8FA3-9D0199A1A4FE}"/>
              </a:ext>
            </a:extLst>
          </p:cNvPr>
          <p:cNvSpPr txBox="1">
            <a:spLocks/>
          </p:cNvSpPr>
          <p:nvPr/>
        </p:nvSpPr>
        <p:spPr>
          <a:xfrm>
            <a:off x="7754319" y="6528400"/>
            <a:ext cx="27462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5EE24C92-1265-4741-8F9F-404A15D9386E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63989-32A6-47B6-9031-15691080078A}"/>
              </a:ext>
            </a:extLst>
          </p:cNvPr>
          <p:cNvSpPr txBox="1"/>
          <p:nvPr/>
        </p:nvSpPr>
        <p:spPr>
          <a:xfrm>
            <a:off x="692758" y="2232490"/>
            <a:ext cx="79178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Customer Review Flow:</a:t>
            </a:r>
            <a:endParaRPr lang="en-GB" sz="2800" dirty="0"/>
          </a:p>
          <a:p>
            <a:pPr>
              <a:buFont typeface="+mj-lt"/>
              <a:buAutoNum type="arabicPeriod"/>
            </a:pPr>
            <a:r>
              <a:rPr lang="en-GB" sz="2800" dirty="0"/>
              <a:t>Customer places an order through </a:t>
            </a:r>
            <a:r>
              <a:rPr lang="en-GB" sz="2800" b="1" dirty="0" err="1"/>
              <a:t>Olist</a:t>
            </a:r>
            <a:r>
              <a:rPr lang="en-GB" sz="2800" dirty="0"/>
              <a:t> Store.</a:t>
            </a:r>
          </a:p>
          <a:p>
            <a:pPr>
              <a:buFont typeface="+mj-lt"/>
              <a:buAutoNum type="arabicPeriod"/>
            </a:pPr>
            <a:r>
              <a:rPr lang="en-GB" sz="2800" dirty="0"/>
              <a:t>Seller is notified to </a:t>
            </a:r>
            <a:r>
              <a:rPr lang="en-GB" sz="2800" dirty="0" err="1"/>
              <a:t>fulfill</a:t>
            </a:r>
            <a:r>
              <a:rPr lang="en-GB" sz="2800" dirty="0"/>
              <a:t> the order.</a:t>
            </a:r>
          </a:p>
          <a:p>
            <a:pPr>
              <a:buFont typeface="+mj-lt"/>
              <a:buAutoNum type="arabicPeriod"/>
            </a:pPr>
            <a:r>
              <a:rPr lang="en-GB" sz="2800" dirty="0"/>
              <a:t>After delivery (or estimated date), customer receives a </a:t>
            </a:r>
            <a:r>
              <a:rPr lang="en-GB" sz="2800" b="1" dirty="0"/>
              <a:t>satisfaction survey.</a:t>
            </a:r>
            <a:endParaRPr lang="en-GB" sz="2800" dirty="0"/>
          </a:p>
          <a:p>
            <a:pPr>
              <a:buFont typeface="+mj-lt"/>
              <a:buAutoNum type="arabicPeriod"/>
            </a:pPr>
            <a:r>
              <a:rPr lang="en-GB" sz="2800" dirty="0"/>
              <a:t>Customer provides a </a:t>
            </a:r>
            <a:r>
              <a:rPr lang="en-GB" sz="2800" b="1" dirty="0"/>
              <a:t>rating and optional comment.</a:t>
            </a:r>
            <a:endParaRPr lang="en-GB" sz="2800" dirty="0"/>
          </a:p>
        </p:txBody>
      </p:sp>
      <p:pic>
        <p:nvPicPr>
          <p:cNvPr id="7170" name="Picture 2" descr="‪Data flow chart icon, an Icon by Creative priyanka | Creative Market‬‏">
            <a:extLst>
              <a:ext uri="{FF2B5EF4-FFF2-40B4-BE49-F238E27FC236}">
                <a16:creationId xmlns:a16="http://schemas.microsoft.com/office/drawing/2014/main" id="{A038063D-0F30-4E33-8A66-DD59328E1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689097"/>
            <a:ext cx="3466914" cy="230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745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1137-5C2E-A3FB-D5B1-9CB016B7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835" y="247847"/>
            <a:ext cx="887232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="1" i="0" dirty="0">
                <a:solidFill>
                  <a:srgbClr val="202124"/>
                </a:solidFill>
                <a:effectLst/>
                <a:latin typeface="Inter"/>
              </a:rPr>
              <a:t>Example of a product listing on a marketplace</a:t>
            </a:r>
            <a:br>
              <a:rPr lang="en-GB" b="1" i="0" dirty="0">
                <a:solidFill>
                  <a:srgbClr val="202124"/>
                </a:solidFill>
                <a:effectLst/>
                <a:latin typeface="Inter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16/05/2025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A85735C-ED83-C254-E140-D942FA20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A6F26DC-FD7A-9FAB-9991-1DB362FB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63562-DE28-4A98-B092-38C0E7BEC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58"/>
          <a:stretch/>
        </p:blipFill>
        <p:spPr>
          <a:xfrm>
            <a:off x="2004441" y="1764062"/>
            <a:ext cx="8183117" cy="40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1137-5C2E-A3FB-D5B1-9CB016B7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23" y="-104970"/>
            <a:ext cx="3621291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="1" dirty="0">
                <a:solidFill>
                  <a:srgbClr val="202124"/>
                </a:solidFill>
                <a:latin typeface="Arial Black" panose="020B0A04020102020204" pitchFamily="34" charset="0"/>
              </a:rPr>
              <a:t>Data Schema</a:t>
            </a:r>
            <a:br>
              <a:rPr lang="en-GB" b="1" i="0" dirty="0">
                <a:solidFill>
                  <a:srgbClr val="202124"/>
                </a:solidFill>
                <a:effectLst/>
                <a:latin typeface="Inter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16/05/2025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A85735C-ED83-C254-E140-D942FA20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A6F26DC-FD7A-9FAB-9991-1DB362FB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194" name="Picture 2" descr="Data Schema">
            <a:extLst>
              <a:ext uri="{FF2B5EF4-FFF2-40B4-BE49-F238E27FC236}">
                <a16:creationId xmlns:a16="http://schemas.microsoft.com/office/drawing/2014/main" id="{0A83D62A-26B6-453E-AEC1-72788D3D5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06" y="1406540"/>
            <a:ext cx="7904096" cy="475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03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1137-5C2E-A3FB-D5B1-9CB016B7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23" y="0"/>
            <a:ext cx="3621291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000" b="1" dirty="0">
                <a:solidFill>
                  <a:srgbClr val="202124"/>
                </a:solidFill>
                <a:latin typeface="Arial Black" panose="020B0A04020102020204" pitchFamily="34" charset="0"/>
              </a:rPr>
              <a:t>ERD Model</a:t>
            </a:r>
            <a:br>
              <a:rPr lang="en-GB" b="1" i="0" dirty="0">
                <a:solidFill>
                  <a:srgbClr val="202124"/>
                </a:solidFill>
                <a:effectLst/>
                <a:latin typeface="Inter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16/05/2025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A85735C-ED83-C254-E140-D942FA20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A6F26DC-FD7A-9FAB-9991-1DB362FB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AC7CA-BB37-4180-B8D7-94FFF6E0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02" y="1270829"/>
            <a:ext cx="11327714" cy="46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46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81943F47-A2B2-938B-03E8-6B39E0AA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932" y="722490"/>
            <a:ext cx="4573783" cy="530578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 Black" panose="020B0A04020102020204" pitchFamily="34" charset="0"/>
              </a:rPr>
              <a:t>Special thanks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70D3B-2577-3BB9-736C-1715CE15F8B4}"/>
              </a:ext>
            </a:extLst>
          </p:cNvPr>
          <p:cNvSpPr txBox="1"/>
          <p:nvPr/>
        </p:nvSpPr>
        <p:spPr>
          <a:xfrm>
            <a:off x="838200" y="2085948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5/15/2025</a:t>
            </a:fld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6D8D7AB-5457-490F-355A-98AA52A5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0E963-48B3-4B5F-BC55-1536B1AF49BC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D181D-3147-4CDA-9A1F-DACF640BFABA}"/>
              </a:ext>
            </a:extLst>
          </p:cNvPr>
          <p:cNvSpPr txBox="1"/>
          <p:nvPr/>
        </p:nvSpPr>
        <p:spPr>
          <a:xfrm>
            <a:off x="1022520" y="2432468"/>
            <a:ext cx="10331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we would like to express our sincere gratitude to our supervisor, 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Eng.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Zyad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 Ayman.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910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16/05/2025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A85735C-ED83-C254-E140-D942FA20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A6F26DC-FD7A-9FAB-9991-1DB362FB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CED15-72B7-4A79-BF0F-0FAFECCBB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8" y="1512453"/>
            <a:ext cx="11418995" cy="38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8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F4314C0-480C-4460-26C7-1A69100E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688" y="365125"/>
            <a:ext cx="6005689" cy="1325563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Relationships Between Data Points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B39497-0411-96FE-E227-A6D6A4D3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16/05/2025</a:t>
            </a:r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22F84B-A024-7151-CACE-93BD1D6C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0BD3-8E59-3E86-7DAA-BD5E83EE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91828F-636E-4399-B318-4F55536DC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10944"/>
              </p:ext>
            </p:extLst>
          </p:nvPr>
        </p:nvGraphicFramePr>
        <p:xfrm>
          <a:off x="1418252" y="989046"/>
          <a:ext cx="9834467" cy="52747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212981">
                  <a:extLst>
                    <a:ext uri="{9D8B030D-6E8A-4147-A177-3AD203B41FA5}">
                      <a16:colId xmlns:a16="http://schemas.microsoft.com/office/drawing/2014/main" val="1883179467"/>
                    </a:ext>
                  </a:extLst>
                </a:gridCol>
                <a:gridCol w="1455575">
                  <a:extLst>
                    <a:ext uri="{9D8B030D-6E8A-4147-A177-3AD203B41FA5}">
                      <a16:colId xmlns:a16="http://schemas.microsoft.com/office/drawing/2014/main" val="246154518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3652833175"/>
                    </a:ext>
                  </a:extLst>
                </a:gridCol>
                <a:gridCol w="1716833">
                  <a:extLst>
                    <a:ext uri="{9D8B030D-6E8A-4147-A177-3AD203B41FA5}">
                      <a16:colId xmlns:a16="http://schemas.microsoft.com/office/drawing/2014/main" val="2440026795"/>
                    </a:ext>
                  </a:extLst>
                </a:gridCol>
                <a:gridCol w="3097764">
                  <a:extLst>
                    <a:ext uri="{9D8B030D-6E8A-4147-A177-3AD203B41FA5}">
                      <a16:colId xmlns:a16="http://schemas.microsoft.com/office/drawing/2014/main" val="120048847"/>
                    </a:ext>
                  </a:extLst>
                </a:gridCol>
              </a:tblGrid>
              <a:tr h="286818">
                <a:tc>
                  <a:txBody>
                    <a:bodyPr/>
                    <a:lstStyle/>
                    <a:p>
                      <a:r>
                        <a:rPr lang="en-GB" sz="1600" b="1"/>
                        <a:t>From Table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To Table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Key Field(s)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Relationship Type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Meaning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04624333"/>
                  </a:ext>
                </a:extLst>
              </a:tr>
              <a:tr h="523871">
                <a:tc>
                  <a:txBody>
                    <a:bodyPr/>
                    <a:lstStyle/>
                    <a:p>
                      <a:r>
                        <a:rPr lang="en-GB" sz="1600" b="0" dirty="0"/>
                        <a:t>Customers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Orders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customer_id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One-to-Many (1:N)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One customer can place many orders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3240021487"/>
                  </a:ext>
                </a:extLst>
              </a:tr>
              <a:tr h="592146">
                <a:tc>
                  <a:txBody>
                    <a:bodyPr/>
                    <a:lstStyle/>
                    <a:p>
                      <a:r>
                        <a:rPr lang="en-GB" sz="1600" b="0"/>
                        <a:t>Orders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Order Payments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order_id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One-to-Many (1:N)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One order can have multiple payment records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3781678736"/>
                  </a:ext>
                </a:extLst>
              </a:tr>
              <a:tr h="523871">
                <a:tc>
                  <a:txBody>
                    <a:bodyPr/>
                    <a:lstStyle/>
                    <a:p>
                      <a:r>
                        <a:rPr lang="en-GB" sz="1600" b="0" dirty="0"/>
                        <a:t>Orders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Order Items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 err="1"/>
                        <a:t>order_id</a:t>
                      </a:r>
                      <a:endParaRPr lang="en-GB" sz="1600" b="0" dirty="0"/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One-to-Many (1:N)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One order can contain multiple items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333602402"/>
                  </a:ext>
                </a:extLst>
              </a:tr>
              <a:tr h="523871">
                <a:tc>
                  <a:txBody>
                    <a:bodyPr/>
                    <a:lstStyle/>
                    <a:p>
                      <a:r>
                        <a:rPr lang="en-GB" sz="1600" b="0"/>
                        <a:t>Orders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Order Reviews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order_id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One-to-One (1:1)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Each order has one review</a:t>
                      </a:r>
                    </a:p>
                    <a:p>
                      <a:r>
                        <a:rPr lang="en-GB" sz="1600" b="0" dirty="0"/>
                        <a:t> (if completed)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4144722755"/>
                  </a:ext>
                </a:extLst>
              </a:tr>
              <a:tr h="523871">
                <a:tc>
                  <a:txBody>
                    <a:bodyPr/>
                    <a:lstStyle/>
                    <a:p>
                      <a:r>
                        <a:rPr lang="en-GB" sz="1600" b="0"/>
                        <a:t>Order Items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Products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product_id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Many-to-One (N:1)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Each item refers to one product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4217262342"/>
                  </a:ext>
                </a:extLst>
              </a:tr>
              <a:tr h="523871">
                <a:tc>
                  <a:txBody>
                    <a:bodyPr/>
                    <a:lstStyle/>
                    <a:p>
                      <a:r>
                        <a:rPr lang="en-GB" sz="1600" b="0"/>
                        <a:t>Order Items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Sellers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seller_id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Many-to-One (N:1)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Each item is sold by one seller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2636810837"/>
                  </a:ext>
                </a:extLst>
              </a:tr>
              <a:tr h="592146">
                <a:tc>
                  <a:txBody>
                    <a:bodyPr/>
                    <a:lstStyle/>
                    <a:p>
                      <a:r>
                        <a:rPr lang="en-GB" sz="1600" b="0"/>
                        <a:t>Sellers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Geolocation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 err="1"/>
                        <a:t>seller_zip_code_prefix</a:t>
                      </a:r>
                      <a:endParaRPr lang="en-GB" sz="1600" b="0" dirty="0"/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Many-to-One (N:1)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Seller location is mapped via geolocation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619056246"/>
                  </a:ext>
                </a:extLst>
              </a:tr>
              <a:tr h="592146">
                <a:tc>
                  <a:txBody>
                    <a:bodyPr/>
                    <a:lstStyle/>
                    <a:p>
                      <a:r>
                        <a:rPr lang="en-GB" sz="1600" b="0"/>
                        <a:t>Customers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Geolocation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customer_zip_code_prefix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Many-to-One (N:1)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Customer location is mapped via geolocation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682752041"/>
                  </a:ext>
                </a:extLst>
              </a:tr>
              <a:tr h="523871">
                <a:tc>
                  <a:txBody>
                    <a:bodyPr/>
                    <a:lstStyle/>
                    <a:p>
                      <a:r>
                        <a:rPr lang="en-GB" sz="1600" b="0"/>
                        <a:t>Geolocation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Order customer &amp; Seller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/>
                        <a:t>zip_code_prefix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Many-to-Many (N:N)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Used to map cities/states by zip prefix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42403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540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99114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78883" y="1921184"/>
            <a:ext cx="8634233" cy="39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Languages &amp;</a:t>
            </a:r>
          </a:p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Frameworks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21293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B1480-28E7-DEC3-B4E8-2C07BD3C8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16/05/2025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C78F2-647C-148E-CC5E-2259C27B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2B8A3-D930-277A-79C7-FF46C5BA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886F2-CDC0-8A5E-A1CB-F8AB45ECA011}"/>
              </a:ext>
            </a:extLst>
          </p:cNvPr>
          <p:cNvSpPr txBox="1"/>
          <p:nvPr/>
        </p:nvSpPr>
        <p:spPr>
          <a:xfrm>
            <a:off x="1443337" y="519306"/>
            <a:ext cx="8596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Frameworks</a:t>
            </a:r>
            <a:r>
              <a:rPr lang="ar-E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‪python&quot; Icon - Download for free – Iconduck‬‏">
            <a:extLst>
              <a:ext uri="{FF2B5EF4-FFF2-40B4-BE49-F238E27FC236}">
                <a16:creationId xmlns:a16="http://schemas.microsoft.com/office/drawing/2014/main" id="{2A76D244-48A4-4947-895F-33C51DBD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37" y="4415726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‪Download Free Sql Icons in PNG &amp; SVG‬‏">
            <a:extLst>
              <a:ext uri="{FF2B5EF4-FFF2-40B4-BE49-F238E27FC236}">
                <a16:creationId xmlns:a16="http://schemas.microsoft.com/office/drawing/2014/main" id="{96C823A7-A063-4D40-B555-BE7519FE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06" y="2324102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‪Spyder Icon Transparent PNG - 1024x1024 - Free Download on NicePNG‬‏">
            <a:extLst>
              <a:ext uri="{FF2B5EF4-FFF2-40B4-BE49-F238E27FC236}">
                <a16:creationId xmlns:a16="http://schemas.microsoft.com/office/drawing/2014/main" id="{16D61C06-7D8C-48F1-86F1-AAF68756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918" y="2159051"/>
            <a:ext cx="1457238" cy="15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‪Jupyterhub - Jupyterhub and Git at the University of Canterbury - Subject  Guides at University of Canterbury‬‏">
            <a:extLst>
              <a:ext uri="{FF2B5EF4-FFF2-40B4-BE49-F238E27FC236}">
                <a16:creationId xmlns:a16="http://schemas.microsoft.com/office/drawing/2014/main" id="{C31972A6-503D-49C5-AB86-99B61784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81" y="1610442"/>
            <a:ext cx="1457238" cy="14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‪Cheat-sheet_for_Google_Colab.ipynb - Colab‬‏">
            <a:extLst>
              <a:ext uri="{FF2B5EF4-FFF2-40B4-BE49-F238E27FC236}">
                <a16:creationId xmlns:a16="http://schemas.microsoft.com/office/drawing/2014/main" id="{BF067CA3-DEB9-4DBF-9DDC-1B9F5296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89" y="2494019"/>
            <a:ext cx="2227298" cy="98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3ABC3FD5-C81F-4350-A7E6-DE756556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37" y="4194724"/>
            <a:ext cx="20574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‪Tableau honeycomb icon by KaylaJKLab on DeviantArt‬‏">
            <a:extLst>
              <a:ext uri="{FF2B5EF4-FFF2-40B4-BE49-F238E27FC236}">
                <a16:creationId xmlns:a16="http://schemas.microsoft.com/office/drawing/2014/main" id="{AF9B9D06-9214-4B33-9AA5-7DAAAD0FD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4124596"/>
            <a:ext cx="1673605" cy="151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5F261-C69A-4039-ADB3-D3C2E3A7BC88}"/>
              </a:ext>
            </a:extLst>
          </p:cNvPr>
          <p:cNvSpPr/>
          <p:nvPr/>
        </p:nvSpPr>
        <p:spPr>
          <a:xfrm>
            <a:off x="4310743" y="1351578"/>
            <a:ext cx="7613779" cy="484394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5E1CB3-5707-48A0-8274-6FF5BEB48D7E}"/>
              </a:ext>
            </a:extLst>
          </p:cNvPr>
          <p:cNvSpPr/>
          <p:nvPr/>
        </p:nvSpPr>
        <p:spPr>
          <a:xfrm>
            <a:off x="270589" y="1343155"/>
            <a:ext cx="3741162" cy="484394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66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99114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91178" y="2562868"/>
            <a:ext cx="8634233" cy="26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Project Pipeline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88186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5DA7-B1F2-9799-C7A7-899D35CF5BC9}"/>
              </a:ext>
            </a:extLst>
          </p:cNvPr>
          <p:cNvSpPr txBox="1"/>
          <p:nvPr/>
        </p:nvSpPr>
        <p:spPr>
          <a:xfrm>
            <a:off x="1706528" y="562121"/>
            <a:ext cx="340990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>
                <a:latin typeface="Arial Black" panose="020B0A04020102020204" pitchFamily="34" charset="0"/>
                <a:cs typeface="Times New Roman" panose="02020603050405020304" pitchFamily="18" charset="0"/>
              </a:rPr>
              <a:t>Project Pipeline</a:t>
            </a:r>
          </a:p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3B50DD-9ADC-4B87-B3E2-85E2B7D0F7F2}"/>
              </a:ext>
            </a:extLst>
          </p:cNvPr>
          <p:cNvSpPr/>
          <p:nvPr/>
        </p:nvSpPr>
        <p:spPr>
          <a:xfrm>
            <a:off x="1101012" y="1654728"/>
            <a:ext cx="2313992" cy="12750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Data Collecting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FFC53E-38A8-4CBA-858A-2BC054921AB0}"/>
              </a:ext>
            </a:extLst>
          </p:cNvPr>
          <p:cNvSpPr/>
          <p:nvPr/>
        </p:nvSpPr>
        <p:spPr>
          <a:xfrm>
            <a:off x="4761574" y="3928189"/>
            <a:ext cx="2313992" cy="12750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Data Visualization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812FB0-62C3-4665-98A4-332C97B663A3}"/>
              </a:ext>
            </a:extLst>
          </p:cNvPr>
          <p:cNvSpPr/>
          <p:nvPr/>
        </p:nvSpPr>
        <p:spPr>
          <a:xfrm>
            <a:off x="8394145" y="3912687"/>
            <a:ext cx="2313992" cy="12750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KPIs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0410AB-D511-4863-B600-0D027E6F6038}"/>
              </a:ext>
            </a:extLst>
          </p:cNvPr>
          <p:cNvSpPr/>
          <p:nvPr/>
        </p:nvSpPr>
        <p:spPr>
          <a:xfrm>
            <a:off x="8374003" y="1654728"/>
            <a:ext cx="2313992" cy="12750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EDA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83ABB5-BDB2-465A-A8A2-4365E539CC10}"/>
              </a:ext>
            </a:extLst>
          </p:cNvPr>
          <p:cNvSpPr/>
          <p:nvPr/>
        </p:nvSpPr>
        <p:spPr>
          <a:xfrm>
            <a:off x="4761574" y="1654728"/>
            <a:ext cx="2313992" cy="12750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Data Cleaning</a:t>
            </a:r>
            <a:endParaRPr lang="en-GB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D5D313-7AC9-4A2B-B89E-981D7DBD812A}"/>
              </a:ext>
            </a:extLst>
          </p:cNvPr>
          <p:cNvSpPr/>
          <p:nvPr/>
        </p:nvSpPr>
        <p:spPr>
          <a:xfrm>
            <a:off x="1101012" y="3912638"/>
            <a:ext cx="2313992" cy="12750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Insights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1D45EC-C772-48E6-A792-C4EFAEAC4456}"/>
              </a:ext>
            </a:extLst>
          </p:cNvPr>
          <p:cNvSpPr/>
          <p:nvPr/>
        </p:nvSpPr>
        <p:spPr>
          <a:xfrm>
            <a:off x="3463137" y="1987700"/>
            <a:ext cx="1535034" cy="665405"/>
          </a:xfrm>
          <a:prstGeom prst="rightArrow">
            <a:avLst/>
          </a:prstGeom>
          <a:solidFill>
            <a:schemeClr val="bg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315CBDF-4EBD-4470-9696-B36357B5028C}"/>
              </a:ext>
            </a:extLst>
          </p:cNvPr>
          <p:cNvSpPr/>
          <p:nvPr/>
        </p:nvSpPr>
        <p:spPr>
          <a:xfrm>
            <a:off x="7075566" y="1987700"/>
            <a:ext cx="1535034" cy="665405"/>
          </a:xfrm>
          <a:prstGeom prst="rightArrow">
            <a:avLst/>
          </a:prstGeom>
          <a:solidFill>
            <a:schemeClr val="bg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BA3C22-ED06-424F-8BE3-2B1437830E21}"/>
              </a:ext>
            </a:extLst>
          </p:cNvPr>
          <p:cNvSpPr/>
          <p:nvPr/>
        </p:nvSpPr>
        <p:spPr>
          <a:xfrm rot="5400000">
            <a:off x="8893456" y="3250153"/>
            <a:ext cx="1275084" cy="665405"/>
          </a:xfrm>
          <a:prstGeom prst="rightArrow">
            <a:avLst/>
          </a:prstGeom>
          <a:solidFill>
            <a:schemeClr val="bg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98368A8-28C0-43B1-963D-7DDFB5B16DDD}"/>
              </a:ext>
            </a:extLst>
          </p:cNvPr>
          <p:cNvSpPr/>
          <p:nvPr/>
        </p:nvSpPr>
        <p:spPr>
          <a:xfrm flipH="1">
            <a:off x="3298513" y="4233028"/>
            <a:ext cx="1448287" cy="665405"/>
          </a:xfrm>
          <a:prstGeom prst="rightArrow">
            <a:avLst/>
          </a:prstGeom>
          <a:solidFill>
            <a:schemeClr val="bg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DA270B-05EB-4C88-A4B4-C1AAAFD28677}"/>
              </a:ext>
            </a:extLst>
          </p:cNvPr>
          <p:cNvSpPr/>
          <p:nvPr/>
        </p:nvSpPr>
        <p:spPr>
          <a:xfrm flipH="1">
            <a:off x="6973849" y="4204896"/>
            <a:ext cx="1448287" cy="665405"/>
          </a:xfrm>
          <a:prstGeom prst="rightArrow">
            <a:avLst/>
          </a:prstGeom>
          <a:solidFill>
            <a:schemeClr val="bg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79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8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1408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91178" y="2562868"/>
            <a:ext cx="8634233" cy="26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1- Data Collecting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35552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5DA7-B1F2-9799-C7A7-899D35CF5BC9}"/>
              </a:ext>
            </a:extLst>
          </p:cNvPr>
          <p:cNvSpPr txBox="1"/>
          <p:nvPr/>
        </p:nvSpPr>
        <p:spPr>
          <a:xfrm>
            <a:off x="1706528" y="56212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Data Collecting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193ED-8436-D34A-04BA-2690FD04E263}"/>
              </a:ext>
            </a:extLst>
          </p:cNvPr>
          <p:cNvSpPr txBox="1"/>
          <p:nvPr/>
        </p:nvSpPr>
        <p:spPr>
          <a:xfrm>
            <a:off x="1784194" y="1745218"/>
            <a:ext cx="41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Download the Data files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ABD13-11E0-4BF5-B424-782D5822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2114550"/>
            <a:ext cx="10012172" cy="38581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3E2A32-0589-49D4-B7D2-127B2B853EF3}"/>
              </a:ext>
            </a:extLst>
          </p:cNvPr>
          <p:cNvCxnSpPr/>
          <p:nvPr/>
        </p:nvCxnSpPr>
        <p:spPr>
          <a:xfrm flipV="1">
            <a:off x="7486650" y="2743200"/>
            <a:ext cx="1332000" cy="3619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17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5DA7-B1F2-9799-C7A7-899D35CF5BC9}"/>
              </a:ext>
            </a:extLst>
          </p:cNvPr>
          <p:cNvSpPr txBox="1"/>
          <p:nvPr/>
        </p:nvSpPr>
        <p:spPr>
          <a:xfrm>
            <a:off x="4601039" y="66319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Data Collecting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193ED-8436-D34A-04BA-2690FD04E263}"/>
              </a:ext>
            </a:extLst>
          </p:cNvPr>
          <p:cNvSpPr txBox="1"/>
          <p:nvPr/>
        </p:nvSpPr>
        <p:spPr>
          <a:xfrm>
            <a:off x="837029" y="1745218"/>
            <a:ext cx="419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Importing And Displaying Dataset</a:t>
            </a:r>
            <a:r>
              <a:rPr lang="ar-EG" b="1" dirty="0"/>
              <a:t> </a:t>
            </a:r>
            <a:r>
              <a:rPr lang="en-GB" b="1" dirty="0"/>
              <a:t>In MSQL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B534-4AB7-4A22-AD59-871BF8D1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13" y="2550246"/>
            <a:ext cx="3591426" cy="88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C5BAB-66F0-441B-AD49-88DCAF0C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93" y="1418466"/>
            <a:ext cx="6306013" cy="47763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45F4DF-94CA-4592-A79F-C580D496D708}"/>
              </a:ext>
            </a:extLst>
          </p:cNvPr>
          <p:cNvCxnSpPr>
            <a:cxnSpLocks/>
          </p:cNvCxnSpPr>
          <p:nvPr/>
        </p:nvCxnSpPr>
        <p:spPr>
          <a:xfrm>
            <a:off x="8153400" y="5162550"/>
            <a:ext cx="742950" cy="38877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846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5DA7-B1F2-9799-C7A7-899D35CF5BC9}"/>
              </a:ext>
            </a:extLst>
          </p:cNvPr>
          <p:cNvSpPr txBox="1"/>
          <p:nvPr/>
        </p:nvSpPr>
        <p:spPr>
          <a:xfrm>
            <a:off x="4601039" y="663191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Data Collecting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193ED-8436-D34A-04BA-2690FD04E263}"/>
              </a:ext>
            </a:extLst>
          </p:cNvPr>
          <p:cNvSpPr txBox="1"/>
          <p:nvPr/>
        </p:nvSpPr>
        <p:spPr>
          <a:xfrm>
            <a:off x="837029" y="1745218"/>
            <a:ext cx="476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2- Importing And Displaying Dataset</a:t>
            </a:r>
            <a:r>
              <a:rPr lang="ar-EG" b="1" dirty="0"/>
              <a:t> </a:t>
            </a:r>
            <a:r>
              <a:rPr lang="en-GB" b="1" dirty="0"/>
              <a:t>In Python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A50CDE-9D9B-43D0-9391-8FF985BFE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98" y="2931236"/>
            <a:ext cx="102584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71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99114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78883" y="803666"/>
            <a:ext cx="8634233" cy="26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Insight Innovators</a:t>
            </a:r>
          </a:p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Team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7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4338" name="Picture 2" descr="Insight Innovators Logo Design">
            <a:extLst>
              <a:ext uri="{FF2B5EF4-FFF2-40B4-BE49-F238E27FC236}">
                <a16:creationId xmlns:a16="http://schemas.microsoft.com/office/drawing/2014/main" id="{371D4E3E-20AE-4C48-B5CC-282D9864F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4" y="3657600"/>
            <a:ext cx="2670110" cy="26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92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1408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91178" y="2562868"/>
            <a:ext cx="8634233" cy="26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2- Data Cleaning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28415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5DA7-B1F2-9799-C7A7-899D35CF5BC9}"/>
              </a:ext>
            </a:extLst>
          </p:cNvPr>
          <p:cNvSpPr txBox="1"/>
          <p:nvPr/>
        </p:nvSpPr>
        <p:spPr>
          <a:xfrm>
            <a:off x="4601039" y="663191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Data Cleaning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EC1C33-0D49-C186-873F-64A8B41B0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68" y="2216150"/>
            <a:ext cx="9572625" cy="201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0193ED-8436-D34A-04BA-2690FD04E263}"/>
              </a:ext>
            </a:extLst>
          </p:cNvPr>
          <p:cNvSpPr txBox="1"/>
          <p:nvPr/>
        </p:nvSpPr>
        <p:spPr>
          <a:xfrm>
            <a:off x="1784194" y="1745218"/>
            <a:ext cx="41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Displaying Dataset</a:t>
            </a:r>
          </a:p>
        </p:txBody>
      </p:sp>
    </p:spTree>
    <p:extLst>
      <p:ext uri="{BB962C8B-B14F-4D97-AF65-F5344CB8AC3E}">
        <p14:creationId xmlns:p14="http://schemas.microsoft.com/office/powerpoint/2010/main" val="3233434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5DA7-B1F2-9799-C7A7-899D35CF5BC9}"/>
              </a:ext>
            </a:extLst>
          </p:cNvPr>
          <p:cNvSpPr txBox="1"/>
          <p:nvPr/>
        </p:nvSpPr>
        <p:spPr>
          <a:xfrm>
            <a:off x="4601039" y="663191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Data Cleaning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193ED-8436-D34A-04BA-2690FD04E263}"/>
              </a:ext>
            </a:extLst>
          </p:cNvPr>
          <p:cNvSpPr txBox="1"/>
          <p:nvPr/>
        </p:nvSpPr>
        <p:spPr>
          <a:xfrm>
            <a:off x="1784194" y="1745218"/>
            <a:ext cx="41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Duplicates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34B23-538F-4CD0-BF64-F3F8A604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2295367"/>
            <a:ext cx="9431066" cy="226726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A22034-E065-4AC5-8BEF-A4707A083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6" y="4660516"/>
            <a:ext cx="9973333" cy="1176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05CD6-ECF2-4108-B1DE-E07F1E0CCAF1}"/>
              </a:ext>
            </a:extLst>
          </p:cNvPr>
          <p:cNvSpPr/>
          <p:nvPr/>
        </p:nvSpPr>
        <p:spPr>
          <a:xfrm>
            <a:off x="3295650" y="5181600"/>
            <a:ext cx="2457450" cy="5143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08428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35DA7-B1F2-9799-C7A7-899D35CF5BC9}"/>
              </a:ext>
            </a:extLst>
          </p:cNvPr>
          <p:cNvSpPr txBox="1"/>
          <p:nvPr/>
        </p:nvSpPr>
        <p:spPr>
          <a:xfrm>
            <a:off x="4601039" y="663191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Data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39469-745E-4875-84A0-6BD64264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5" y="1929884"/>
            <a:ext cx="10498015" cy="3715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A7DF9B-8D1A-41B3-88D2-6113A2BCD95E}"/>
              </a:ext>
            </a:extLst>
          </p:cNvPr>
          <p:cNvSpPr txBox="1"/>
          <p:nvPr/>
        </p:nvSpPr>
        <p:spPr>
          <a:xfrm>
            <a:off x="2209800" y="1466850"/>
            <a:ext cx="531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Dealing with duplicates</a:t>
            </a:r>
          </a:p>
        </p:txBody>
      </p:sp>
    </p:spTree>
    <p:extLst>
      <p:ext uri="{BB962C8B-B14F-4D97-AF65-F5344CB8AC3E}">
        <p14:creationId xmlns:p14="http://schemas.microsoft.com/office/powerpoint/2010/main" val="37486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6FB95-EEB6-B7EC-872A-134D6CA1363D}"/>
              </a:ext>
            </a:extLst>
          </p:cNvPr>
          <p:cNvSpPr txBox="1"/>
          <p:nvPr/>
        </p:nvSpPr>
        <p:spPr>
          <a:xfrm>
            <a:off x="3048000" y="553156"/>
            <a:ext cx="428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Data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E3973-16F4-459E-AF0E-31B2C9A9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7425"/>
            <a:ext cx="11025824" cy="2343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77EB20-A146-48AF-BBE1-30937F07EE25}"/>
              </a:ext>
            </a:extLst>
          </p:cNvPr>
          <p:cNvSpPr/>
          <p:nvPr/>
        </p:nvSpPr>
        <p:spPr>
          <a:xfrm>
            <a:off x="1790700" y="4114800"/>
            <a:ext cx="1619250" cy="36512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299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49BCC-0437-2DE4-09FB-EEF5EBE3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0CB4F-30B7-7D10-637B-EFCA3B2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6138-3914-29EE-7A5E-E3C80EF1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F662C-6706-1B74-D92D-4C2363727A7D}"/>
              </a:ext>
            </a:extLst>
          </p:cNvPr>
          <p:cNvSpPr txBox="1"/>
          <p:nvPr/>
        </p:nvSpPr>
        <p:spPr>
          <a:xfrm>
            <a:off x="2957209" y="525294"/>
            <a:ext cx="4445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Data Cleaning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79A611-45DC-F76C-F682-5E90E8862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37" y="2324100"/>
            <a:ext cx="7477125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B4E5A-6876-F978-041E-5A252D7DED65}"/>
              </a:ext>
            </a:extLst>
          </p:cNvPr>
          <p:cNvSpPr txBox="1"/>
          <p:nvPr/>
        </p:nvSpPr>
        <p:spPr>
          <a:xfrm>
            <a:off x="1808480" y="1574800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Dealing with Zeros values (Freight values)</a:t>
            </a:r>
          </a:p>
        </p:txBody>
      </p:sp>
    </p:spTree>
    <p:extLst>
      <p:ext uri="{BB962C8B-B14F-4D97-AF65-F5344CB8AC3E}">
        <p14:creationId xmlns:p14="http://schemas.microsoft.com/office/powerpoint/2010/main" val="3361598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48ABC-96F7-E414-EF3F-C3FF6A70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F8A45-30D2-C71E-C013-5986B26B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779D-4173-3E1C-CB01-FDF3A4C0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BBF6A-49CE-3AEE-BE27-B24A27E9817E}"/>
              </a:ext>
            </a:extLst>
          </p:cNvPr>
          <p:cNvSpPr txBox="1"/>
          <p:nvPr/>
        </p:nvSpPr>
        <p:spPr>
          <a:xfrm>
            <a:off x="4095345" y="749030"/>
            <a:ext cx="377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Data Cleaning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EB736F-5E99-2222-1450-F7C44266D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84157"/>
            <a:ext cx="10363200" cy="3057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6A3D36-0A12-A2A7-4D60-FDD2CC54B9FA}"/>
              </a:ext>
            </a:extLst>
          </p:cNvPr>
          <p:cNvSpPr txBox="1"/>
          <p:nvPr/>
        </p:nvSpPr>
        <p:spPr>
          <a:xfrm>
            <a:off x="1625600" y="1804301"/>
            <a:ext cx="819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the causes that making the Freight values with Zero values?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F9E4EB-F271-4211-B8BB-A6506E61F674}"/>
              </a:ext>
            </a:extLst>
          </p:cNvPr>
          <p:cNvSpPr/>
          <p:nvPr/>
        </p:nvSpPr>
        <p:spPr>
          <a:xfrm>
            <a:off x="5753100" y="3562350"/>
            <a:ext cx="2116577" cy="25466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‪Seller icon SVG Vector &amp; PNG Free Download | UXWing‬‏">
            <a:extLst>
              <a:ext uri="{FF2B5EF4-FFF2-40B4-BE49-F238E27FC236}">
                <a16:creationId xmlns:a16="http://schemas.microsoft.com/office/drawing/2014/main" id="{8D9A6936-AF50-429B-93DE-DAA94B74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1209407"/>
            <a:ext cx="1190625" cy="130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19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89543-BA55-8AC3-4199-1261B973EA04}"/>
              </a:ext>
            </a:extLst>
          </p:cNvPr>
          <p:cNvSpPr txBox="1"/>
          <p:nvPr/>
        </p:nvSpPr>
        <p:spPr>
          <a:xfrm>
            <a:off x="838200" y="153862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1" dirty="0"/>
              <a:t>Dealing with Outliers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3FEB7-693D-19E8-9A12-460A776D892A}"/>
              </a:ext>
            </a:extLst>
          </p:cNvPr>
          <p:cNvSpPr txBox="1"/>
          <p:nvPr/>
        </p:nvSpPr>
        <p:spPr>
          <a:xfrm>
            <a:off x="4601039" y="663191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Data Cleaning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304A4C-34FD-7916-408D-B0755C326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137062"/>
            <a:ext cx="95821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E7BBE-D68D-4723-9BF2-4CAB08F0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50" y="2899062"/>
            <a:ext cx="4658375" cy="3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00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0F3A3-8331-D02D-DA22-4E2C2177B22E}"/>
              </a:ext>
            </a:extLst>
          </p:cNvPr>
          <p:cNvSpPr txBox="1"/>
          <p:nvPr/>
        </p:nvSpPr>
        <p:spPr>
          <a:xfrm>
            <a:off x="4601039" y="663191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Data Cleaning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4F9720-BD4D-94F6-2F0E-6729BEEF7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45" y="2733759"/>
            <a:ext cx="828675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D07AE-B6AB-CF88-7AD4-5FADD3474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847767"/>
            <a:ext cx="6791325" cy="6953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6A8CE4-22B6-4266-9A3C-9A782BBBA0B4}"/>
              </a:ext>
            </a:extLst>
          </p:cNvPr>
          <p:cNvSpPr/>
          <p:nvPr/>
        </p:nvSpPr>
        <p:spPr>
          <a:xfrm>
            <a:off x="6096000" y="3081337"/>
            <a:ext cx="2943225" cy="6953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D10C56-7AA1-458E-B911-ACED1388C66A}"/>
              </a:ext>
            </a:extLst>
          </p:cNvPr>
          <p:cNvSpPr/>
          <p:nvPr/>
        </p:nvSpPr>
        <p:spPr>
          <a:xfrm>
            <a:off x="6229350" y="3081337"/>
            <a:ext cx="571500" cy="695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15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0F3A3-8331-D02D-DA22-4E2C2177B22E}"/>
              </a:ext>
            </a:extLst>
          </p:cNvPr>
          <p:cNvSpPr txBox="1"/>
          <p:nvPr/>
        </p:nvSpPr>
        <p:spPr>
          <a:xfrm>
            <a:off x="4257413" y="645058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Data Cleaning</a:t>
            </a:r>
          </a:p>
        </p:txBody>
      </p:sp>
      <p:pic>
        <p:nvPicPr>
          <p:cNvPr id="11266" name="Picture 2" descr="‪Vouchers - Windtown Brazil‬‏">
            <a:extLst>
              <a:ext uri="{FF2B5EF4-FFF2-40B4-BE49-F238E27FC236}">
                <a16:creationId xmlns:a16="http://schemas.microsoft.com/office/drawing/2014/main" id="{29D239AD-DC7E-46D9-BAB0-F7E18CA9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612" y="1946892"/>
            <a:ext cx="3744782" cy="374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7CE16-8EBE-4579-B11A-95106A1C497B}"/>
              </a:ext>
            </a:extLst>
          </p:cNvPr>
          <p:cNvSpPr txBox="1"/>
          <p:nvPr/>
        </p:nvSpPr>
        <p:spPr>
          <a:xfrm>
            <a:off x="838200" y="2276669"/>
            <a:ext cx="61597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Discount or Promotional Voucher (</a:t>
            </a:r>
            <a:r>
              <a:rPr lang="en-GB" b="1" dirty="0" err="1"/>
              <a:t>Cupom</a:t>
            </a:r>
            <a:r>
              <a:rPr lang="en-GB" b="1" dirty="0"/>
              <a:t> de </a:t>
            </a:r>
            <a:r>
              <a:rPr lang="en-GB" b="1" dirty="0" err="1"/>
              <a:t>Desconto</a:t>
            </a:r>
            <a:r>
              <a:rPr lang="en-GB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Used in </a:t>
            </a:r>
            <a:r>
              <a:rPr lang="en-GB" b="1" dirty="0"/>
              <a:t>e-commerce and retail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Similar to a </a:t>
            </a:r>
            <a:r>
              <a:rPr lang="en-GB" b="1" dirty="0"/>
              <a:t>discount code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Example: You enter a code at checkout to get R$50 off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When You Can Get Up to 100% Off:</a:t>
            </a:r>
          </a:p>
          <a:p>
            <a:r>
              <a:rPr lang="en-GB" b="1" dirty="0"/>
              <a:t>1. Promotional Campaigns.</a:t>
            </a:r>
          </a:p>
          <a:p>
            <a:r>
              <a:rPr lang="en-GB" b="1" dirty="0"/>
              <a:t>2. Referral or Welcome Bonuses.</a:t>
            </a:r>
          </a:p>
          <a:p>
            <a:r>
              <a:rPr lang="en-GB" b="1" dirty="0"/>
              <a:t>3. Refund or Store Credit.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288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C470D3B-2577-3BB9-736C-1715CE15F8B4}"/>
              </a:ext>
            </a:extLst>
          </p:cNvPr>
          <p:cNvSpPr txBox="1"/>
          <p:nvPr/>
        </p:nvSpPr>
        <p:spPr>
          <a:xfrm>
            <a:off x="838200" y="2085948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5/16/2025</a:t>
            </a:fld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6D8D7AB-5457-490F-355A-98AA52A5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0E963-48B3-4B5F-BC55-1536B1AF49BC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3906B-E898-4736-B4A4-617C438B85EA}"/>
              </a:ext>
            </a:extLst>
          </p:cNvPr>
          <p:cNvSpPr txBox="1"/>
          <p:nvPr/>
        </p:nvSpPr>
        <p:spPr>
          <a:xfrm>
            <a:off x="1556083" y="1925052"/>
            <a:ext cx="92883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Abdelrahman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Reporting &amp; documents preparing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Exploratory Data analysis &amp; KPIs (SQL) &amp; Modeling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Exploratory Data analysis &amp; KPIs (SQL)</a:t>
            </a:r>
          </a:p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Fatima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KPIs (python) &amp; Business Insights Guidance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Youssef Mohamed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–Data Collecting, Data cleaning, preprocessing, models building (Python),forecasting.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Ersaa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Data visualization (Tableau)</a:t>
            </a:r>
            <a:r>
              <a:rPr lang="ar-E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KPIs (Python)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DB536-CE2C-45D7-83CE-216022538C75}"/>
              </a:ext>
            </a:extLst>
          </p:cNvPr>
          <p:cNvSpPr txBox="1"/>
          <p:nvPr/>
        </p:nvSpPr>
        <p:spPr>
          <a:xfrm>
            <a:off x="1556083" y="547140"/>
            <a:ext cx="569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695602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FF76F-9DD2-E8F8-3A5A-82466B0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F7B5D-EB4D-29E6-06C8-2C11DC0C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F933-E69C-1447-26B8-FF343251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0F3A3-8331-D02D-DA22-4E2C2177B22E}"/>
              </a:ext>
            </a:extLst>
          </p:cNvPr>
          <p:cNvSpPr txBox="1"/>
          <p:nvPr/>
        </p:nvSpPr>
        <p:spPr>
          <a:xfrm>
            <a:off x="4601039" y="663191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Data Cleaning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4F9720-BD4D-94F6-2F0E-6729BEEF7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45" y="2733759"/>
            <a:ext cx="828675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D07AE-B6AB-CF88-7AD4-5FADD3474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847767"/>
            <a:ext cx="6791325" cy="6953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6A8CE4-22B6-4266-9A3C-9A782BBBA0B4}"/>
              </a:ext>
            </a:extLst>
          </p:cNvPr>
          <p:cNvSpPr/>
          <p:nvPr/>
        </p:nvSpPr>
        <p:spPr>
          <a:xfrm>
            <a:off x="6096000" y="3081337"/>
            <a:ext cx="2943225" cy="6953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D10C56-7AA1-458E-B911-ACED1388C66A}"/>
              </a:ext>
            </a:extLst>
          </p:cNvPr>
          <p:cNvSpPr/>
          <p:nvPr/>
        </p:nvSpPr>
        <p:spPr>
          <a:xfrm>
            <a:off x="6229350" y="3081337"/>
            <a:ext cx="571500" cy="695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132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1408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91178" y="2562868"/>
            <a:ext cx="8634233" cy="26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3- EDA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57020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9FCE1-130C-3B32-FC4F-D3B6FF5A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71F12-5504-2DA6-F36D-21C38BFA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7CC8-B4A1-637F-7B54-DE2A3A94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135F9-555A-FA56-6EB2-3B1582D2D33E}"/>
              </a:ext>
            </a:extLst>
          </p:cNvPr>
          <p:cNvSpPr txBox="1"/>
          <p:nvPr/>
        </p:nvSpPr>
        <p:spPr>
          <a:xfrm>
            <a:off x="1621386" y="1643004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A1790-C9AA-836B-7A4F-7EABDFED1E7F}"/>
              </a:ext>
            </a:extLst>
          </p:cNvPr>
          <p:cNvSpPr txBox="1"/>
          <p:nvPr/>
        </p:nvSpPr>
        <p:spPr>
          <a:xfrm>
            <a:off x="3084844" y="677896"/>
            <a:ext cx="5734015" cy="993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n-US"/>
            </a:defPPr>
            <a:lvl1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defRPr sz="2800" u="none" strike="noStrike">
                <a:effectLst/>
                <a:latin typeface="Söhne"/>
                <a:ea typeface="Aptos" panose="020B0004020202020204" pitchFamily="34" charset="0"/>
                <a:cs typeface="Aptos" panose="020B0004020202020204" pitchFamily="34" charset="0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Data Exploratory Analysis (SQL)</a:t>
            </a:r>
          </a:p>
          <a:p>
            <a:endParaRPr lang="en-US" dirty="0"/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5190389-BD4D-7E56-034E-A04BFB15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080" y="1952704"/>
            <a:ext cx="4866189" cy="3419952"/>
          </a:xfrm>
          <a:prstGeom prst="rect">
            <a:avLst/>
          </a:prstGeom>
        </p:spPr>
      </p:pic>
      <p:pic>
        <p:nvPicPr>
          <p:cNvPr id="9" name="Picture 8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1A2A1D2D-F122-922D-049D-7AE6BF8D6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3" y="2300876"/>
            <a:ext cx="4273062" cy="328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47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AFF33-D66A-9AB0-F21F-C3B7A036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52060-97E8-5705-272A-4419D13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6922D-6CF3-AB7F-4978-C53B21AA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E558D-F2E5-3E03-09C6-D8F308B01E11}"/>
              </a:ext>
            </a:extLst>
          </p:cNvPr>
          <p:cNvSpPr txBox="1"/>
          <p:nvPr/>
        </p:nvSpPr>
        <p:spPr>
          <a:xfrm>
            <a:off x="1721554" y="570088"/>
            <a:ext cx="323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General EDA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2997219-AA80-A3BB-196A-93E386AC2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92" y="1031753"/>
            <a:ext cx="4604908" cy="3238952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9C036BD-7D89-B2D0-EABE-A0F448520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8" y="1218891"/>
            <a:ext cx="5334702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09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9FCE1-130C-3B32-FC4F-D3B6FF5A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71F12-5504-2DA6-F36D-21C38BFA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7CC8-B4A1-637F-7B54-DE2A3A94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135F9-555A-FA56-6EB2-3B1582D2D33E}"/>
              </a:ext>
            </a:extLst>
          </p:cNvPr>
          <p:cNvSpPr txBox="1"/>
          <p:nvPr/>
        </p:nvSpPr>
        <p:spPr>
          <a:xfrm>
            <a:off x="1322448" y="1322127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A1790-C9AA-836B-7A4F-7EABDFED1E7F}"/>
              </a:ext>
            </a:extLst>
          </p:cNvPr>
          <p:cNvSpPr txBox="1"/>
          <p:nvPr/>
        </p:nvSpPr>
        <p:spPr>
          <a:xfrm>
            <a:off x="3084844" y="677896"/>
            <a:ext cx="5734015" cy="993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n-US"/>
            </a:defPPr>
            <a:lvl1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defRPr sz="2800" u="none" strike="noStrike">
                <a:effectLst/>
                <a:latin typeface="Söhne"/>
                <a:ea typeface="Aptos" panose="020B0004020202020204" pitchFamily="34" charset="0"/>
                <a:cs typeface="Aptos" panose="020B0004020202020204" pitchFamily="34" charset="0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Data Exploratory Analysis (Python)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DCD3C-8981-434F-990C-B775DB28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37" y="1783792"/>
            <a:ext cx="9350324" cy="41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9FCE1-130C-3B32-FC4F-D3B6FF5A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71F12-5504-2DA6-F36D-21C38BFA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7CC8-B4A1-637F-7B54-DE2A3A94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45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135F9-555A-FA56-6EB2-3B1582D2D33E}"/>
              </a:ext>
            </a:extLst>
          </p:cNvPr>
          <p:cNvSpPr txBox="1"/>
          <p:nvPr/>
        </p:nvSpPr>
        <p:spPr>
          <a:xfrm>
            <a:off x="1322448" y="1322127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A1790-C9AA-836B-7A4F-7EABDFED1E7F}"/>
              </a:ext>
            </a:extLst>
          </p:cNvPr>
          <p:cNvSpPr txBox="1"/>
          <p:nvPr/>
        </p:nvSpPr>
        <p:spPr>
          <a:xfrm>
            <a:off x="3084844" y="677896"/>
            <a:ext cx="5734015" cy="993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n-US"/>
            </a:defPPr>
            <a:lvl1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defRPr sz="2800" u="none" strike="noStrike">
                <a:effectLst/>
                <a:latin typeface="Söhne"/>
                <a:ea typeface="Aptos" panose="020B0004020202020204" pitchFamily="34" charset="0"/>
                <a:cs typeface="Aptos" panose="020B0004020202020204" pitchFamily="34" charset="0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Data Exploratory Analysis (Python)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36563-BF05-4283-9E18-FE10BAD4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3362"/>
            <a:ext cx="9908399" cy="36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04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1408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91178" y="2562868"/>
            <a:ext cx="8634233" cy="26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4- KPIs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44523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9FCE1-130C-3B32-FC4F-D3B6FF5A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71F12-5504-2DA6-F36D-21C38BFA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7CC8-B4A1-637F-7B54-DE2A3A94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47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A1790-C9AA-836B-7A4F-7EABDFED1E7F}"/>
              </a:ext>
            </a:extLst>
          </p:cNvPr>
          <p:cNvSpPr txBox="1"/>
          <p:nvPr/>
        </p:nvSpPr>
        <p:spPr>
          <a:xfrm>
            <a:off x="-218193" y="509945"/>
            <a:ext cx="5734015" cy="993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defRPr sz="2800" u="none" strike="noStrike">
                <a:effectLst/>
                <a:latin typeface="Söhne"/>
                <a:ea typeface="Aptos" panose="020B0004020202020204" pitchFamily="34" charset="0"/>
                <a:cs typeface="Aptos" panose="020B0004020202020204" pitchFamily="34" charset="0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 KPIs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4CBC8-F223-43ED-B4BE-A2FCFBA3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5" y="1249511"/>
            <a:ext cx="9892304" cy="43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6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9FCE1-130C-3B32-FC4F-D3B6FF5A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71F12-5504-2DA6-F36D-21C38BFA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7CC8-B4A1-637F-7B54-DE2A3A94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48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A1790-C9AA-836B-7A4F-7EABDFED1E7F}"/>
              </a:ext>
            </a:extLst>
          </p:cNvPr>
          <p:cNvSpPr txBox="1"/>
          <p:nvPr/>
        </p:nvSpPr>
        <p:spPr>
          <a:xfrm>
            <a:off x="-218193" y="509945"/>
            <a:ext cx="5734015" cy="993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defRPr sz="2800" u="none" strike="noStrike">
                <a:effectLst/>
                <a:latin typeface="Söhne"/>
                <a:ea typeface="Aptos" panose="020B0004020202020204" pitchFamily="34" charset="0"/>
                <a:cs typeface="Aptos" panose="020B0004020202020204" pitchFamily="34" charset="0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 KPIs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506ED-02A3-4E42-9BC4-699503DE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489" y="1337970"/>
            <a:ext cx="7954885" cy="47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33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9FCE1-130C-3B32-FC4F-D3B6FF5A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71F12-5504-2DA6-F36D-21C38BFA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7CC8-B4A1-637F-7B54-DE2A3A94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49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A1790-C9AA-836B-7A4F-7EABDFED1E7F}"/>
              </a:ext>
            </a:extLst>
          </p:cNvPr>
          <p:cNvSpPr txBox="1"/>
          <p:nvPr/>
        </p:nvSpPr>
        <p:spPr>
          <a:xfrm>
            <a:off x="-218193" y="509945"/>
            <a:ext cx="5734015" cy="993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defRPr sz="2800" u="none" strike="noStrike">
                <a:effectLst/>
                <a:latin typeface="Söhne"/>
                <a:ea typeface="Aptos" panose="020B0004020202020204" pitchFamily="34" charset="0"/>
                <a:cs typeface="Aptos" panose="020B0004020202020204" pitchFamily="34" charset="0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 KPIs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1527B-F0A9-41AB-A1A8-89965236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86" y="1167887"/>
            <a:ext cx="8960205" cy="49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0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99114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78883" y="1981470"/>
            <a:ext cx="8634233" cy="39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Problem Description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1477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9FCE1-130C-3B32-FC4F-D3B6FF5A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71F12-5504-2DA6-F36D-21C38BFA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7CC8-B4A1-637F-7B54-DE2A3A94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50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A1790-C9AA-836B-7A4F-7EABDFED1E7F}"/>
              </a:ext>
            </a:extLst>
          </p:cNvPr>
          <p:cNvSpPr txBox="1"/>
          <p:nvPr/>
        </p:nvSpPr>
        <p:spPr>
          <a:xfrm>
            <a:off x="-218193" y="509945"/>
            <a:ext cx="5734015" cy="993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defRPr sz="2800" u="none" strike="noStrike">
                <a:effectLst/>
                <a:latin typeface="Söhne"/>
                <a:ea typeface="Aptos" panose="020B0004020202020204" pitchFamily="34" charset="0"/>
                <a:cs typeface="Aptos" panose="020B0004020202020204" pitchFamily="34" charset="0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 KPIs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796A7-0F38-4E81-8D05-7235D85A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118" y="1048337"/>
            <a:ext cx="8229600" cy="47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10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1408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91178" y="2562868"/>
            <a:ext cx="8634233" cy="26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5- Visualization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28517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1" y="314356"/>
            <a:ext cx="6811325" cy="899470"/>
          </a:xfrm>
        </p:spPr>
        <p:txBody>
          <a:bodyPr>
            <a:no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en-US" sz="3600" b="1" u="none" strike="noStrik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Data visualization (Tableau)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84D9F-2E34-42DA-F3B0-C36400E2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5882" y="6433198"/>
            <a:ext cx="427306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Söhne"/>
                <a:ea typeface="Aptos" panose="020B0004020202020204" pitchFamily="34" charset="0"/>
                <a:cs typeface="Lao UI" panose="020F0502020204030204" pitchFamily="34" charset="0"/>
              </a:rPr>
              <a:t>Lifestyle Choice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C16FF-A00B-473A-B730-D5D4D9CA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22" y="1213826"/>
            <a:ext cx="6817756" cy="47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76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1" y="314356"/>
            <a:ext cx="6811325" cy="899470"/>
          </a:xfrm>
        </p:spPr>
        <p:txBody>
          <a:bodyPr>
            <a:no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en-US" sz="3600" b="1" u="none" strike="noStrik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Data visualization (Tableau)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84D9F-2E34-42DA-F3B0-C36400E2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5882" y="6433198"/>
            <a:ext cx="427306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Söhne"/>
                <a:ea typeface="Aptos" panose="020B0004020202020204" pitchFamily="34" charset="0"/>
                <a:cs typeface="Lao UI" panose="020F0502020204030204" pitchFamily="34" charset="0"/>
              </a:rPr>
              <a:t>Lifestyle Choice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F4A03-40DD-46C6-AB27-1946E525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61" y="1213826"/>
            <a:ext cx="7534477" cy="49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35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1" y="314356"/>
            <a:ext cx="6811325" cy="899470"/>
          </a:xfrm>
        </p:spPr>
        <p:txBody>
          <a:bodyPr>
            <a:no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en-US" sz="3600" b="1" u="none" strike="noStrik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Data visualization (Tableau)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84D9F-2E34-42DA-F3B0-C36400E2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5882" y="6433198"/>
            <a:ext cx="427306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Söhne"/>
                <a:ea typeface="Aptos" panose="020B0004020202020204" pitchFamily="34" charset="0"/>
                <a:cs typeface="Lao UI" panose="020F0502020204030204" pitchFamily="34" charset="0"/>
              </a:rPr>
              <a:t>Lifestyle Choice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F3B6B-B0B4-4FAD-8D1F-BDFA8D62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11" y="1213826"/>
            <a:ext cx="7469978" cy="49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54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1" y="314356"/>
            <a:ext cx="6811325" cy="899470"/>
          </a:xfrm>
        </p:spPr>
        <p:txBody>
          <a:bodyPr>
            <a:no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en-US" sz="3600" b="1" u="none" strike="noStrik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Data visualization (Tableau)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84D9F-2E34-42DA-F3B0-C36400E2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5882" y="6433198"/>
            <a:ext cx="427306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Söhne"/>
                <a:ea typeface="Aptos" panose="020B0004020202020204" pitchFamily="34" charset="0"/>
                <a:cs typeface="Lao UI" panose="020F0502020204030204" pitchFamily="34" charset="0"/>
              </a:rPr>
              <a:t>Lifestyle Choice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75098-6929-4989-9042-39EF421E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70" y="1213826"/>
            <a:ext cx="7536459" cy="49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20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1" y="314356"/>
            <a:ext cx="6811325" cy="899470"/>
          </a:xfrm>
        </p:spPr>
        <p:txBody>
          <a:bodyPr>
            <a:no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en-US" sz="3600" b="1" u="none" strike="noStrik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Data visualization (Tableau)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84D9F-2E34-42DA-F3B0-C36400E2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5882" y="6433198"/>
            <a:ext cx="427306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Söhne"/>
                <a:ea typeface="Aptos" panose="020B0004020202020204" pitchFamily="34" charset="0"/>
                <a:cs typeface="Lao UI" panose="020F0502020204030204" pitchFamily="34" charset="0"/>
              </a:rPr>
              <a:t>Lifestyle Choice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25146-1956-4014-AE2C-A143B128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351" y="1213826"/>
            <a:ext cx="7453297" cy="49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93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1" y="314356"/>
            <a:ext cx="6811325" cy="899470"/>
          </a:xfrm>
        </p:spPr>
        <p:txBody>
          <a:bodyPr>
            <a:no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en-US" sz="3600" b="1" u="none" strike="noStrik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Data visualization (Tableau)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84D9F-2E34-42DA-F3B0-C36400E2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5882" y="6433198"/>
            <a:ext cx="427306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Söhne"/>
                <a:ea typeface="Aptos" panose="020B0004020202020204" pitchFamily="34" charset="0"/>
                <a:cs typeface="Lao UI" panose="020F0502020204030204" pitchFamily="34" charset="0"/>
              </a:rPr>
              <a:t>Lifestyle Choice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BA3EA-45BA-49EA-A1A2-BF1DECC8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52" y="1066470"/>
            <a:ext cx="7356496" cy="51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7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1" y="314356"/>
            <a:ext cx="6811325" cy="899470"/>
          </a:xfrm>
        </p:spPr>
        <p:txBody>
          <a:bodyPr>
            <a:no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en-US" sz="3600" b="1" u="none" strike="noStrik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Data visualization (Tableau)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84D9F-2E34-42DA-F3B0-C36400E2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5882" y="6433198"/>
            <a:ext cx="4273062" cy="36512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Söhne"/>
                <a:ea typeface="Aptos" panose="020B0004020202020204" pitchFamily="34" charset="0"/>
                <a:cs typeface="Lao UI" panose="020F0502020204030204" pitchFamily="34" charset="0"/>
              </a:rPr>
              <a:t>Lifestyle Choice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2CE82-E9E5-4A1A-9F8C-17B75574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68" y="1213826"/>
            <a:ext cx="7596851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73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1408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0389" y="2562868"/>
            <a:ext cx="9691222" cy="2625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6- Business Insights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2895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81943F47-A2B2-938B-03E8-6B39E0AA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932" y="722490"/>
            <a:ext cx="4573783" cy="53057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Problem Description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70D3B-2577-3BB9-736C-1715CE15F8B4}"/>
              </a:ext>
            </a:extLst>
          </p:cNvPr>
          <p:cNvSpPr txBox="1"/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5/15/2025</a:t>
            </a:fld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6D8D7AB-5457-490F-355A-98AA52A5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26" name="Picture 2" descr="‪Inconsistency Icons, Logos, Symbols - Free Download in SVG, PNG‬‏">
            <a:extLst>
              <a:ext uri="{FF2B5EF4-FFF2-40B4-BE49-F238E27FC236}">
                <a16:creationId xmlns:a16="http://schemas.microsoft.com/office/drawing/2014/main" id="{15F44B94-8A6B-4E72-AC24-693CCC4C8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846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BBDD66-C22B-445E-81B5-FDEC129F4B12}"/>
              </a:ext>
            </a:extLst>
          </p:cNvPr>
          <p:cNvSpPr txBox="1"/>
          <p:nvPr/>
        </p:nvSpPr>
        <p:spPr>
          <a:xfrm>
            <a:off x="725637" y="4845843"/>
            <a:ext cx="260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latin typeface="Arial Black" panose="020B0A04020102020204" pitchFamily="34" charset="0"/>
              </a:rPr>
              <a:t>Inconsistent data</a:t>
            </a:r>
          </a:p>
        </p:txBody>
      </p:sp>
      <p:pic>
        <p:nvPicPr>
          <p:cNvPr id="1028" name="Picture 4" descr="‪6+ Hundred Incomplete Data Icon Royalty-Free Images, Stock Photos &amp;  Pictures | Shutterstock‬‏">
            <a:extLst>
              <a:ext uri="{FF2B5EF4-FFF2-40B4-BE49-F238E27FC236}">
                <a16:creationId xmlns:a16="http://schemas.microsoft.com/office/drawing/2014/main" id="{6C815B0D-932D-43F7-9678-9899011B1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3"/>
          <a:stretch/>
        </p:blipFill>
        <p:spPr bwMode="auto">
          <a:xfrm>
            <a:off x="4291514" y="1821796"/>
            <a:ext cx="3319964" cy="302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795FF-F19D-421D-8389-8497345892AE}"/>
              </a:ext>
            </a:extLst>
          </p:cNvPr>
          <p:cNvSpPr txBox="1"/>
          <p:nvPr/>
        </p:nvSpPr>
        <p:spPr>
          <a:xfrm>
            <a:off x="8966889" y="4845843"/>
            <a:ext cx="128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Arial Black" panose="020B0A04020102020204" pitchFamily="34" charset="0"/>
              </a:rPr>
              <a:t>Outliers</a:t>
            </a:r>
            <a:endParaRPr lang="en-US" sz="1800" b="1" dirty="0">
              <a:latin typeface="Arial Black" panose="020B0A04020102020204" pitchFamily="34" charset="0"/>
            </a:endParaRPr>
          </a:p>
        </p:txBody>
      </p:sp>
      <p:pic>
        <p:nvPicPr>
          <p:cNvPr id="1032" name="Picture 8" descr="‪Outlier - Free business and finance icons‬‏">
            <a:extLst>
              <a:ext uri="{FF2B5EF4-FFF2-40B4-BE49-F238E27FC236}">
                <a16:creationId xmlns:a16="http://schemas.microsoft.com/office/drawing/2014/main" id="{792911C7-7BB1-4B48-9E4C-47716BEB7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128" y="1642825"/>
            <a:ext cx="2900362" cy="29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7CC57A-2F62-44D6-888A-063E4CFAECF0}"/>
              </a:ext>
            </a:extLst>
          </p:cNvPr>
          <p:cNvSpPr txBox="1"/>
          <p:nvPr/>
        </p:nvSpPr>
        <p:spPr>
          <a:xfrm>
            <a:off x="4188155" y="4845843"/>
            <a:ext cx="381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Arial Black" panose="020B0A04020102020204" pitchFamily="34" charset="0"/>
              </a:rPr>
              <a:t>Missing &amp; Incomplete Data</a:t>
            </a:r>
            <a:endParaRPr lang="en-US" sz="1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84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04" y="4584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6</a:t>
            </a:r>
            <a:r>
              <a:rPr lang="en-US" b="1" kern="1200" dirty="0">
                <a:latin typeface="+mj-lt"/>
                <a:ea typeface="+mj-ea"/>
                <a:cs typeface="+mj-cs"/>
              </a:rPr>
              <a:t>- Business Insights 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5/15/2025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4D306D1-7C89-9A22-9C8F-35119B79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7C4D5-D7B3-4636-B325-421C1FB46D8A}"/>
              </a:ext>
            </a:extLst>
          </p:cNvPr>
          <p:cNvSpPr txBox="1"/>
          <p:nvPr/>
        </p:nvSpPr>
        <p:spPr>
          <a:xfrm>
            <a:off x="1175657" y="1247259"/>
            <a:ext cx="910667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1. Customer Retention &amp; Loyalty</a:t>
            </a:r>
          </a:p>
          <a:p>
            <a:pPr lvl="1"/>
            <a:r>
              <a:rPr lang="en-GB" sz="2800" b="1" dirty="0"/>
              <a:t>KPI Insight: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/>
              <a:t>Returning Customers = 0</a:t>
            </a: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/>
              <a:t>Customer Lifetime Value not leveraged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800" dirty="0"/>
          </a:p>
          <a:p>
            <a:pPr lvl="1"/>
            <a:r>
              <a:rPr lang="en-GB" sz="2800" b="1" dirty="0"/>
              <a:t>Suggested Actions: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Launch a </a:t>
            </a:r>
            <a:r>
              <a:rPr lang="en-GB" sz="2800" b="1" dirty="0"/>
              <a:t>loyalty program</a:t>
            </a:r>
            <a:r>
              <a:rPr lang="en-GB" sz="2800" dirty="0"/>
              <a:t> to reward repeat purchases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Use </a:t>
            </a:r>
            <a:r>
              <a:rPr lang="en-GB" sz="2800" b="1" dirty="0"/>
              <a:t>email marketing</a:t>
            </a:r>
            <a:r>
              <a:rPr lang="en-GB" sz="2800" dirty="0"/>
              <a:t> to re-engage past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Offer </a:t>
            </a:r>
            <a:r>
              <a:rPr lang="en-GB" sz="2800" b="1" dirty="0"/>
              <a:t>personalized recommendations or discounts</a:t>
            </a:r>
            <a:r>
              <a:rPr lang="en-GB" sz="2800" dirty="0"/>
              <a:t> for 2nd purchase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Set up </a:t>
            </a:r>
            <a:r>
              <a:rPr lang="en-GB" sz="2800" b="1" dirty="0"/>
              <a:t>remarketing ads</a:t>
            </a:r>
            <a:r>
              <a:rPr lang="en-GB" sz="2800" dirty="0"/>
              <a:t> for one-time buyers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743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04" y="4584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6</a:t>
            </a:r>
            <a:r>
              <a:rPr lang="en-US" b="1" kern="1200" dirty="0">
                <a:latin typeface="+mj-lt"/>
                <a:ea typeface="+mj-ea"/>
                <a:cs typeface="+mj-cs"/>
              </a:rPr>
              <a:t>- Business Insights 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4D306D1-7C89-9A22-9C8F-35119B79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7C4D5-D7B3-4636-B325-421C1FB46D8A}"/>
              </a:ext>
            </a:extLst>
          </p:cNvPr>
          <p:cNvSpPr txBox="1"/>
          <p:nvPr/>
        </p:nvSpPr>
        <p:spPr>
          <a:xfrm>
            <a:off x="1175656" y="1247259"/>
            <a:ext cx="1017814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2-Shipping &amp; Delivery Optimization</a:t>
            </a:r>
          </a:p>
          <a:p>
            <a:pPr lvl="1"/>
            <a:r>
              <a:rPr lang="en-GB" sz="2800" b="1" dirty="0"/>
              <a:t> KPI Insight: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/>
              <a:t>Average Delivery Time = 12.09 days</a:t>
            </a: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/>
              <a:t>Late Delivery Rate = 7.91%</a:t>
            </a: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/>
              <a:t>Delay (Late Orders) = 8.74 days</a:t>
            </a:r>
            <a:endParaRPr lang="en-GB" sz="2800" dirty="0"/>
          </a:p>
          <a:p>
            <a:pPr lvl="1"/>
            <a:r>
              <a:rPr lang="en-GB" sz="2800" b="1" dirty="0"/>
              <a:t>Suggested Actions: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Evaluate and </a:t>
            </a:r>
            <a:r>
              <a:rPr lang="en-GB" sz="2800" b="1" dirty="0"/>
              <a:t>switch slow logistics partners</a:t>
            </a: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Use </a:t>
            </a:r>
            <a:r>
              <a:rPr lang="en-GB" sz="2800" b="1" dirty="0"/>
              <a:t>regional warehouses</a:t>
            </a:r>
            <a:r>
              <a:rPr lang="en-GB" sz="2800" dirty="0"/>
              <a:t> for faster delivery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Show </a:t>
            </a:r>
            <a:r>
              <a:rPr lang="en-GB" sz="2800" b="1" dirty="0"/>
              <a:t>estimated delivery dates clearly</a:t>
            </a:r>
            <a:r>
              <a:rPr lang="en-GB" sz="2800" dirty="0"/>
              <a:t> to manage expectations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Reward sellers with fast </a:t>
            </a:r>
            <a:r>
              <a:rPr lang="en-GB" sz="2800" dirty="0" err="1"/>
              <a:t>fulfillment</a:t>
            </a:r>
            <a:r>
              <a:rPr lang="en-GB" sz="2800" dirty="0"/>
              <a:t> (via visibility or bonuses)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690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04" y="4584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6</a:t>
            </a:r>
            <a:r>
              <a:rPr lang="en-US" b="1" kern="1200" dirty="0">
                <a:latin typeface="+mj-lt"/>
                <a:ea typeface="+mj-ea"/>
                <a:cs typeface="+mj-cs"/>
              </a:rPr>
              <a:t>- Business Insights 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4D306D1-7C89-9A22-9C8F-35119B79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7C4D5-D7B3-4636-B325-421C1FB46D8A}"/>
              </a:ext>
            </a:extLst>
          </p:cNvPr>
          <p:cNvSpPr txBox="1"/>
          <p:nvPr/>
        </p:nvSpPr>
        <p:spPr>
          <a:xfrm>
            <a:off x="1175656" y="1247259"/>
            <a:ext cx="105155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3-Product Quality &amp; Review Management</a:t>
            </a:r>
          </a:p>
          <a:p>
            <a:pPr lvl="1"/>
            <a:r>
              <a:rPr lang="en-GB" sz="2800" b="1" dirty="0"/>
              <a:t> KPI Insight: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/>
              <a:t>Avg. Review Score = 4.09</a:t>
            </a: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/>
              <a:t>5-star Reviews = 57.78%</a:t>
            </a: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/>
              <a:t>18,711 orders at risk of return (low ratings)</a:t>
            </a:r>
            <a:endParaRPr lang="en-GB" sz="2800" dirty="0"/>
          </a:p>
          <a:p>
            <a:pPr lvl="1"/>
            <a:r>
              <a:rPr lang="en-GB" sz="2800" b="1" dirty="0"/>
              <a:t>Suggested Actions: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Identify and </a:t>
            </a:r>
            <a:r>
              <a:rPr lang="en-GB" sz="2800" b="1" dirty="0"/>
              <a:t>remove or improve low-rated products</a:t>
            </a: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Work with sellers to </a:t>
            </a:r>
            <a:r>
              <a:rPr lang="en-GB" sz="2800" b="1" dirty="0"/>
              <a:t>enhance product descriptions and images</a:t>
            </a: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Send </a:t>
            </a:r>
            <a:r>
              <a:rPr lang="en-GB" sz="2800" b="1" dirty="0"/>
              <a:t>post-delivery follow-up emails</a:t>
            </a:r>
            <a:r>
              <a:rPr lang="en-GB" sz="2800" dirty="0"/>
              <a:t> to encourage positive reviews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Introduce </a:t>
            </a:r>
            <a:r>
              <a:rPr lang="en-GB" sz="2800" b="1" dirty="0"/>
              <a:t>seller quality scoring system</a:t>
            </a: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9162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04" y="4584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6</a:t>
            </a:r>
            <a:r>
              <a:rPr lang="en-US" b="1" kern="1200" dirty="0">
                <a:latin typeface="+mj-lt"/>
                <a:ea typeface="+mj-ea"/>
                <a:cs typeface="+mj-cs"/>
              </a:rPr>
              <a:t>- Business Insights 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4D306D1-7C89-9A22-9C8F-35119B79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7C4D5-D7B3-4636-B325-421C1FB46D8A}"/>
              </a:ext>
            </a:extLst>
          </p:cNvPr>
          <p:cNvSpPr txBox="1"/>
          <p:nvPr/>
        </p:nvSpPr>
        <p:spPr>
          <a:xfrm>
            <a:off x="875522" y="1688465"/>
            <a:ext cx="910667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4. </a:t>
            </a:r>
            <a:r>
              <a:rPr lang="en-GB" sz="2800" b="1" dirty="0"/>
              <a:t>Increase Revenue per Customer    </a:t>
            </a:r>
          </a:p>
          <a:p>
            <a:r>
              <a:rPr lang="en-GB" sz="2800" b="1" dirty="0"/>
              <a:t>     KPI Insight: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b="1" dirty="0"/>
              <a:t>AOV = R$159.83</a:t>
            </a:r>
            <a:endParaRPr lang="en-GB" sz="2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b="1" dirty="0"/>
              <a:t>CLV not fully optimized</a:t>
            </a:r>
            <a:endParaRPr lang="en-GB" sz="2800" dirty="0"/>
          </a:p>
          <a:p>
            <a:pPr lvl="1"/>
            <a:endParaRPr lang="en-GB" sz="2800" b="1" dirty="0"/>
          </a:p>
          <a:p>
            <a:pPr lvl="1"/>
            <a:r>
              <a:rPr lang="en-GB" sz="2800" b="1" dirty="0"/>
              <a:t> Suggested Actions: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Offer </a:t>
            </a:r>
            <a:r>
              <a:rPr lang="en-GB" sz="2800" b="1" dirty="0"/>
              <a:t>bundles</a:t>
            </a:r>
            <a:r>
              <a:rPr lang="en-GB" sz="2800" dirty="0"/>
              <a:t> or “Buy more, save more” discounts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Implement </a:t>
            </a:r>
            <a:r>
              <a:rPr lang="en-GB" sz="2800" b="1" dirty="0"/>
              <a:t>cross-sell</a:t>
            </a:r>
            <a:r>
              <a:rPr lang="en-GB" sz="2800" dirty="0"/>
              <a:t> in cart and checkout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864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04" y="4584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6</a:t>
            </a:r>
            <a:r>
              <a:rPr lang="en-US" b="1" kern="1200" dirty="0">
                <a:latin typeface="+mj-lt"/>
                <a:ea typeface="+mj-ea"/>
                <a:cs typeface="+mj-cs"/>
              </a:rPr>
              <a:t>- Business Insights 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4D306D1-7C89-9A22-9C8F-35119B79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7C4D5-D7B3-4636-B325-421C1FB46D8A}"/>
              </a:ext>
            </a:extLst>
          </p:cNvPr>
          <p:cNvSpPr txBox="1"/>
          <p:nvPr/>
        </p:nvSpPr>
        <p:spPr>
          <a:xfrm>
            <a:off x="875521" y="1688465"/>
            <a:ext cx="99853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5. Payment </a:t>
            </a:r>
            <a:r>
              <a:rPr lang="en-GB" sz="2800" b="1" dirty="0" err="1"/>
              <a:t>Behavior</a:t>
            </a:r>
            <a:r>
              <a:rPr lang="en-GB" sz="2800" b="1" dirty="0"/>
              <a:t> &amp; Incentives</a:t>
            </a:r>
          </a:p>
          <a:p>
            <a:pPr lvl="1"/>
            <a:r>
              <a:rPr lang="en-GB" sz="2800" b="1" dirty="0"/>
              <a:t> KPI Insight: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b="1" dirty="0"/>
              <a:t>Credit card = 73.92%</a:t>
            </a:r>
            <a:endParaRPr lang="en-GB" sz="2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b="1" dirty="0"/>
              <a:t>Voucher usage = 5.56%</a:t>
            </a:r>
            <a:endParaRPr lang="en-GB" sz="2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b="1" dirty="0" err="1"/>
              <a:t>Installments</a:t>
            </a:r>
            <a:r>
              <a:rPr lang="en-GB" sz="2800" b="1" dirty="0"/>
              <a:t> used in 49.42% of orders</a:t>
            </a:r>
            <a:endParaRPr lang="en-GB" sz="2800" dirty="0"/>
          </a:p>
          <a:p>
            <a:pPr lvl="1"/>
            <a:r>
              <a:rPr lang="en-GB" sz="2800" b="1" dirty="0"/>
              <a:t>Suggested Actions: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Offer </a:t>
            </a:r>
            <a:r>
              <a:rPr lang="en-GB" sz="2800" b="1" dirty="0"/>
              <a:t>interest-free </a:t>
            </a:r>
            <a:r>
              <a:rPr lang="en-GB" sz="2800" b="1" dirty="0" err="1"/>
              <a:t>installment</a:t>
            </a:r>
            <a:r>
              <a:rPr lang="en-GB" sz="2800" b="1" dirty="0"/>
              <a:t> plans</a:t>
            </a:r>
            <a:r>
              <a:rPr lang="en-GB" sz="2800" dirty="0"/>
              <a:t> for higher AOV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Increase </a:t>
            </a:r>
            <a:r>
              <a:rPr lang="en-GB" sz="2800" b="1" dirty="0"/>
              <a:t>voucher-based promotions</a:t>
            </a:r>
            <a:r>
              <a:rPr lang="en-GB" sz="2800" dirty="0"/>
              <a:t> for new users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Provide </a:t>
            </a:r>
            <a:r>
              <a:rPr lang="en-GB" sz="2800" b="1" dirty="0"/>
              <a:t>more flexible payment methods</a:t>
            </a:r>
            <a:r>
              <a:rPr lang="en-GB" sz="2800" dirty="0"/>
              <a:t> (</a:t>
            </a:r>
            <a:r>
              <a:rPr lang="en-GB" sz="2800" dirty="0" err="1"/>
              <a:t>Pix</a:t>
            </a:r>
            <a:r>
              <a:rPr lang="en-GB" sz="2800" dirty="0"/>
              <a:t>, digital wallets)</a:t>
            </a:r>
          </a:p>
        </p:txBody>
      </p:sp>
    </p:spTree>
    <p:extLst>
      <p:ext uri="{BB962C8B-B14F-4D97-AF65-F5344CB8AC3E}">
        <p14:creationId xmlns:p14="http://schemas.microsoft.com/office/powerpoint/2010/main" val="1934248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04" y="4584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6</a:t>
            </a:r>
            <a:r>
              <a:rPr lang="en-US" b="1" kern="1200" dirty="0">
                <a:latin typeface="+mj-lt"/>
                <a:ea typeface="+mj-ea"/>
                <a:cs typeface="+mj-cs"/>
              </a:rPr>
              <a:t>- Business Insights 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4D306D1-7C89-9A22-9C8F-35119B79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7C4D5-D7B3-4636-B325-421C1FB46D8A}"/>
              </a:ext>
            </a:extLst>
          </p:cNvPr>
          <p:cNvSpPr txBox="1"/>
          <p:nvPr/>
        </p:nvSpPr>
        <p:spPr>
          <a:xfrm>
            <a:off x="566056" y="1534577"/>
            <a:ext cx="114595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6. Seller Management</a:t>
            </a:r>
          </a:p>
          <a:p>
            <a:pPr lvl="1"/>
            <a:r>
              <a:rPr lang="en-GB" sz="2800" b="1" dirty="0"/>
              <a:t> KPI Insight: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b="1" dirty="0"/>
              <a:t>3,095 sellers</a:t>
            </a:r>
            <a:r>
              <a:rPr lang="en-GB" sz="2800" dirty="0"/>
              <a:t>, performance varies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Revenue per seller and reviews differ</a:t>
            </a:r>
          </a:p>
          <a:p>
            <a:pPr lvl="1"/>
            <a:r>
              <a:rPr lang="en-GB" sz="2800" b="1" dirty="0"/>
              <a:t>Suggested Actions: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Highlight </a:t>
            </a:r>
            <a:r>
              <a:rPr lang="en-GB" sz="2800" b="1" dirty="0"/>
              <a:t>top-performing sellers</a:t>
            </a:r>
            <a:r>
              <a:rPr lang="en-GB" sz="2800" dirty="0"/>
              <a:t> on homepage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Offer </a:t>
            </a:r>
            <a:r>
              <a:rPr lang="en-GB" sz="2800" b="1" dirty="0"/>
              <a:t>training or support</a:t>
            </a:r>
            <a:r>
              <a:rPr lang="en-GB" sz="2800" dirty="0"/>
              <a:t> to low performers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Create a </a:t>
            </a:r>
            <a:r>
              <a:rPr lang="en-GB" sz="2800" b="1" dirty="0"/>
              <a:t>seller scorecard</a:t>
            </a:r>
            <a:r>
              <a:rPr lang="en-GB" sz="2800" dirty="0"/>
              <a:t> (based on revenue, reviews, shipping speed)</a:t>
            </a:r>
          </a:p>
        </p:txBody>
      </p:sp>
    </p:spTree>
    <p:extLst>
      <p:ext uri="{BB962C8B-B14F-4D97-AF65-F5344CB8AC3E}">
        <p14:creationId xmlns:p14="http://schemas.microsoft.com/office/powerpoint/2010/main" val="2723115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04" y="4584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6</a:t>
            </a:r>
            <a:r>
              <a:rPr lang="en-US" b="1" kern="1200" dirty="0">
                <a:latin typeface="+mj-lt"/>
                <a:ea typeface="+mj-ea"/>
                <a:cs typeface="+mj-cs"/>
              </a:rPr>
              <a:t>- Business Insights 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 smtClean="0"/>
              <a:pPr>
                <a:spcAft>
                  <a:spcPts val="600"/>
                </a:spcAft>
              </a:pPr>
              <a:t>5/16/2025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4D306D1-7C89-9A22-9C8F-35119B79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7C4D5-D7B3-4636-B325-421C1FB46D8A}"/>
              </a:ext>
            </a:extLst>
          </p:cNvPr>
          <p:cNvSpPr txBox="1"/>
          <p:nvPr/>
        </p:nvSpPr>
        <p:spPr>
          <a:xfrm>
            <a:off x="838200" y="1874728"/>
            <a:ext cx="114595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7. Regional Expansion</a:t>
            </a:r>
          </a:p>
          <a:p>
            <a:pPr lvl="1"/>
            <a:r>
              <a:rPr lang="en-GB" sz="2800" b="1" dirty="0"/>
              <a:t> KPI Insight: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Revenue &amp; orders vary by </a:t>
            </a:r>
            <a:r>
              <a:rPr lang="en-GB" sz="2800" b="1" dirty="0"/>
              <a:t>state and city</a:t>
            </a:r>
            <a:endParaRPr lang="en-GB" sz="2800" dirty="0"/>
          </a:p>
          <a:p>
            <a:pPr lvl="1"/>
            <a:r>
              <a:rPr lang="en-GB" sz="2800" b="1" dirty="0"/>
              <a:t> Suggested Actions: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Focus </a:t>
            </a:r>
            <a:r>
              <a:rPr lang="en-GB" sz="2800" b="1" dirty="0"/>
              <a:t>marketing efforts</a:t>
            </a:r>
            <a:r>
              <a:rPr lang="en-GB" sz="2800" dirty="0"/>
              <a:t> in top-performing regions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Launch </a:t>
            </a:r>
            <a:r>
              <a:rPr lang="en-GB" sz="2800" b="1" dirty="0"/>
              <a:t>localized campaigns or discounts</a:t>
            </a:r>
            <a:endParaRPr lang="en-GB" sz="2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/>
              <a:t>Improve </a:t>
            </a:r>
            <a:r>
              <a:rPr lang="en-GB" sz="2800" b="1" dirty="0"/>
              <a:t>shipping options</a:t>
            </a:r>
            <a:r>
              <a:rPr lang="en-GB" sz="2800" dirty="0"/>
              <a:t> in underserved areas</a:t>
            </a:r>
          </a:p>
        </p:txBody>
      </p:sp>
    </p:spTree>
    <p:extLst>
      <p:ext uri="{BB962C8B-B14F-4D97-AF65-F5344CB8AC3E}">
        <p14:creationId xmlns:p14="http://schemas.microsoft.com/office/powerpoint/2010/main" val="3771910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1408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0389" y="2562868"/>
            <a:ext cx="9691222" cy="2625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Deliverables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66339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532" y="799790"/>
            <a:ext cx="5252936" cy="8994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68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AB877-D2C1-FC1B-0184-E29875F31D34}"/>
              </a:ext>
            </a:extLst>
          </p:cNvPr>
          <p:cNvSpPr txBox="1"/>
          <p:nvPr/>
        </p:nvSpPr>
        <p:spPr>
          <a:xfrm>
            <a:off x="1439425" y="2068177"/>
            <a:ext cx="830747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Cleaned Dataset files (CSV)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description that effectively communicates the details of our project (</a:t>
            </a:r>
            <a:r>
              <a:rPr lang="en-GB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ower Point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ZIP File containing our Project Source Code. (python, sql, tableau)</a:t>
            </a:r>
            <a:b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URL to our Live application, system, or dashboard after deployment. (Tableau public)</a:t>
            </a:r>
            <a:b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Documentation (project design, wireframe, model, visualizations.)</a:t>
            </a:r>
          </a:p>
        </p:txBody>
      </p:sp>
    </p:spTree>
    <p:extLst>
      <p:ext uri="{BB962C8B-B14F-4D97-AF65-F5344CB8AC3E}">
        <p14:creationId xmlns:p14="http://schemas.microsoft.com/office/powerpoint/2010/main" val="2116390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1408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0389" y="2562868"/>
            <a:ext cx="9691222" cy="2625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Milestones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3825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216" y="636299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36EBB09-FDC3-47DE-93B5-ED6916170555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5/15/2025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BAB07-AC63-A87B-A58C-3042302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7302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1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70D3B-2577-3BB9-736C-1715CE15F8B4}"/>
              </a:ext>
            </a:extLst>
          </p:cNvPr>
          <p:cNvSpPr txBox="1"/>
          <p:nvPr/>
        </p:nvSpPr>
        <p:spPr>
          <a:xfrm>
            <a:off x="933723" y="598"/>
            <a:ext cx="5275385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9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0391D5A-4FA8-ED9D-20F7-64D640F89A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‪Missing Data On Analytics Line Graphic&quot; Images – Browse 35 Stock Photos,  Vectors, and Video | Adobe Stock‬‏">
            <a:extLst>
              <a:ext uri="{FF2B5EF4-FFF2-40B4-BE49-F238E27FC236}">
                <a16:creationId xmlns:a16="http://schemas.microsoft.com/office/drawing/2014/main" id="{A7332E59-BBFD-4A97-9A15-61C74F3E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5"/>
          <a:stretch/>
        </p:blipFill>
        <p:spPr bwMode="auto">
          <a:xfrm>
            <a:off x="1128253" y="1747839"/>
            <a:ext cx="2143125" cy="16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E54E1-4D50-47B6-AD9C-F34037D15B3C}"/>
              </a:ext>
            </a:extLst>
          </p:cNvPr>
          <p:cNvSpPr txBox="1"/>
          <p:nvPr/>
        </p:nvSpPr>
        <p:spPr>
          <a:xfrm>
            <a:off x="567156" y="3429000"/>
            <a:ext cx="326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 Black" panose="020B0A04020102020204" pitchFamily="34" charset="0"/>
              </a:rPr>
              <a:t>Handling Missing Values</a:t>
            </a:r>
          </a:p>
        </p:txBody>
      </p:sp>
      <p:pic>
        <p:nvPicPr>
          <p:cNvPr id="2052" name="Picture 4" descr="‪Remove Duplicates Icons: Over 258 Royalty-Free Licensable Stock  Illustrations &amp; Drawings | Shutterstock‬‏">
            <a:extLst>
              <a:ext uri="{FF2B5EF4-FFF2-40B4-BE49-F238E27FC236}">
                <a16:creationId xmlns:a16="http://schemas.microsoft.com/office/drawing/2014/main" id="{AD7CF9E0-BE1E-4BCA-967E-778CF235A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8"/>
          <a:stretch/>
        </p:blipFill>
        <p:spPr bwMode="auto">
          <a:xfrm>
            <a:off x="4980835" y="1513835"/>
            <a:ext cx="1902905" cy="18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25FBB1-5C94-4427-9A21-73C99FA633AC}"/>
              </a:ext>
            </a:extLst>
          </p:cNvPr>
          <p:cNvSpPr txBox="1"/>
          <p:nvPr/>
        </p:nvSpPr>
        <p:spPr>
          <a:xfrm>
            <a:off x="4633470" y="3429000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 Black" panose="020B0A04020102020204" pitchFamily="34" charset="0"/>
              </a:rPr>
              <a:t>Remove Duplicates</a:t>
            </a:r>
          </a:p>
        </p:txBody>
      </p:sp>
      <p:pic>
        <p:nvPicPr>
          <p:cNvPr id="2054" name="Picture 6" descr="‪Identifying outliers - Minitab‬‏">
            <a:extLst>
              <a:ext uri="{FF2B5EF4-FFF2-40B4-BE49-F238E27FC236}">
                <a16:creationId xmlns:a16="http://schemas.microsoft.com/office/drawing/2014/main" id="{C70ED476-1FF2-4D4B-9247-A29F7E2A6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139" y="1638180"/>
            <a:ext cx="24765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A70E89-78BB-4ED2-AE73-2AD7110A8AED}"/>
              </a:ext>
            </a:extLst>
          </p:cNvPr>
          <p:cNvSpPr txBox="1"/>
          <p:nvPr/>
        </p:nvSpPr>
        <p:spPr>
          <a:xfrm>
            <a:off x="8610600" y="3429000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 Black" panose="020B0A04020102020204" pitchFamily="34" charset="0"/>
              </a:rPr>
              <a:t>Identify Outliers</a:t>
            </a:r>
          </a:p>
        </p:txBody>
      </p:sp>
      <p:pic>
        <p:nvPicPr>
          <p:cNvPr id="2056" name="Picture 8" descr="‪Data visualization Generic color lineal-color icon | Freepik‬‏">
            <a:extLst>
              <a:ext uri="{FF2B5EF4-FFF2-40B4-BE49-F238E27FC236}">
                <a16:creationId xmlns:a16="http://schemas.microsoft.com/office/drawing/2014/main" id="{88DFD189-BC34-4C3C-84C0-5C1340276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05" y="37983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320BBC-D7A3-4E95-BE80-64B4C8ADE448}"/>
              </a:ext>
            </a:extLst>
          </p:cNvPr>
          <p:cNvSpPr txBox="1"/>
          <p:nvPr/>
        </p:nvSpPr>
        <p:spPr>
          <a:xfrm>
            <a:off x="2688150" y="5930813"/>
            <a:ext cx="27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 Black" panose="020B0A04020102020204" pitchFamily="34" charset="0"/>
              </a:rPr>
              <a:t>Develop Dashboards</a:t>
            </a:r>
          </a:p>
        </p:txBody>
      </p:sp>
      <p:pic>
        <p:nvPicPr>
          <p:cNvPr id="2058" name="Picture 10" descr="‪29,600+ Machine Learning Icon Stock Illustrations, Royalty-Free Vector  Graphics &amp; Clip Art - iStock | Machine learning icon vector, Machine  learning icon editable stroke, Machine learning icon sets‬‏">
            <a:extLst>
              <a:ext uri="{FF2B5EF4-FFF2-40B4-BE49-F238E27FC236}">
                <a16:creationId xmlns:a16="http://schemas.microsoft.com/office/drawing/2014/main" id="{2991A461-9417-425C-8346-56D3D011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17" y="37876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7BF031-EEDB-4268-8C33-4D921DAB4669}"/>
              </a:ext>
            </a:extLst>
          </p:cNvPr>
          <p:cNvSpPr txBox="1"/>
          <p:nvPr/>
        </p:nvSpPr>
        <p:spPr>
          <a:xfrm>
            <a:off x="7153321" y="5918208"/>
            <a:ext cx="24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 Black" panose="020B0A040201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87499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2" y="365125"/>
            <a:ext cx="975077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/>
              <a:t>TimeTable</a:t>
            </a:r>
            <a:endParaRPr lang="en-US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/>
              <a:pPr>
                <a:spcAft>
                  <a:spcPts val="600"/>
                </a:spcAft>
              </a:pPr>
              <a:t>5/16/2025</a:t>
            </a:fld>
            <a:endParaRPr 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653B4BBE-DD4B-6EE7-0C8C-B56DBA3E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CA0D5-E1F9-4CA0-AA7B-F9BD4356B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755" y="1491916"/>
            <a:ext cx="4758930" cy="5229559"/>
          </a:xfrm>
        </p:spPr>
        <p:txBody>
          <a:bodyPr>
            <a:normAutofit/>
          </a:bodyPr>
          <a:lstStyle/>
          <a:p>
            <a:r>
              <a:rPr lang="en-GB" sz="2000" dirty="0"/>
              <a:t>Week 1 (March 14 - March 20, 2025) o Data Collection &amp; Understanding o Explore dataset structure and identify missing values o Define key metrics for analysis 2.</a:t>
            </a:r>
            <a:endParaRPr lang="ar-EG" sz="2000" dirty="0"/>
          </a:p>
          <a:p>
            <a:r>
              <a:rPr lang="en-GB" sz="2000" dirty="0"/>
              <a:t> Week 2 (March 21 - March 27, 2025) o Data Cleaning &amp; </a:t>
            </a:r>
            <a:r>
              <a:rPr lang="en-GB" sz="2000" dirty="0" err="1"/>
              <a:t>Preprocessing</a:t>
            </a:r>
            <a:r>
              <a:rPr lang="en-GB" sz="2000" dirty="0"/>
              <a:t> o Handle missing and inconsistent data o Ensure data is well-structured for analysis 3. </a:t>
            </a:r>
            <a:endParaRPr lang="ar-EG" sz="2000" dirty="0"/>
          </a:p>
          <a:p>
            <a:r>
              <a:rPr lang="en-GB" sz="2000" dirty="0"/>
              <a:t>Week 3 (March 28 - April 3, 2025) o Exploratory Data Analysis (EDA) &amp; Visualization  Generate statistical summaries and visual insights o Identify trends in customer </a:t>
            </a:r>
            <a:r>
              <a:rPr lang="en-GB" sz="2000" dirty="0" err="1"/>
              <a:t>behavior</a:t>
            </a:r>
            <a:r>
              <a:rPr lang="en-GB" sz="2000" dirty="0"/>
              <a:t> and product performance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CC64A8D-4B13-4CB2-A98B-FB63491528B9}"/>
              </a:ext>
            </a:extLst>
          </p:cNvPr>
          <p:cNvSpPr txBox="1">
            <a:spLocks/>
          </p:cNvSpPr>
          <p:nvPr/>
        </p:nvSpPr>
        <p:spPr>
          <a:xfrm>
            <a:off x="6272465" y="1801687"/>
            <a:ext cx="5005137" cy="5229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 Week 4 (April 4 - April 10, 2025) o Advanced Analysis &amp; </a:t>
            </a:r>
            <a:r>
              <a:rPr lang="en-GB" sz="2000" dirty="0" err="1"/>
              <a:t>Modeling</a:t>
            </a:r>
            <a:r>
              <a:rPr lang="en-GB" sz="2000" dirty="0"/>
              <a:t> o Perform sentiment analysis on customer reviews o </a:t>
            </a:r>
            <a:r>
              <a:rPr lang="en-GB" sz="2000" dirty="0" err="1"/>
              <a:t>Analyze</a:t>
            </a:r>
            <a:r>
              <a:rPr lang="en-GB" sz="2000" dirty="0"/>
              <a:t> operational efficiency and forecast trends  </a:t>
            </a:r>
            <a:endParaRPr lang="ar-EG" sz="2000" dirty="0"/>
          </a:p>
          <a:p>
            <a:r>
              <a:rPr lang="en-GB" sz="2000" dirty="0"/>
              <a:t>Final Week (April 11 - April 14, 2025) o Dashboard &amp; Report Preparation o Create final visualizations and insights using Tableau Prepare project presentation and documentation 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812ABA9-A71D-4540-B734-07AAD86354AB}"/>
              </a:ext>
            </a:extLst>
          </p:cNvPr>
          <p:cNvSpPr/>
          <p:nvPr/>
        </p:nvSpPr>
        <p:spPr>
          <a:xfrm>
            <a:off x="5134553" y="1580400"/>
            <a:ext cx="882316" cy="831056"/>
          </a:xfrm>
          <a:prstGeom prst="flowChartConnector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A179E70D-1D59-46E2-A09F-2BB9B8FC0F06}"/>
              </a:ext>
            </a:extLst>
          </p:cNvPr>
          <p:cNvSpPr/>
          <p:nvPr/>
        </p:nvSpPr>
        <p:spPr>
          <a:xfrm>
            <a:off x="5125453" y="2875715"/>
            <a:ext cx="882316" cy="831056"/>
          </a:xfrm>
          <a:prstGeom prst="flowChartConnector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B01588F-9026-48E3-B959-0F406373B1FC}"/>
              </a:ext>
            </a:extLst>
          </p:cNvPr>
          <p:cNvSpPr/>
          <p:nvPr/>
        </p:nvSpPr>
        <p:spPr>
          <a:xfrm>
            <a:off x="10912642" y="1690688"/>
            <a:ext cx="882316" cy="831056"/>
          </a:xfrm>
          <a:prstGeom prst="flowChartConnector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768AA74-6FAC-4120-B847-17513AFB19CE}"/>
              </a:ext>
            </a:extLst>
          </p:cNvPr>
          <p:cNvSpPr/>
          <p:nvPr/>
        </p:nvSpPr>
        <p:spPr>
          <a:xfrm>
            <a:off x="5125453" y="4196076"/>
            <a:ext cx="882316" cy="831056"/>
          </a:xfrm>
          <a:prstGeom prst="flowChartConnector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555823C2-4DFD-4B83-9449-44EDDA889195}"/>
              </a:ext>
            </a:extLst>
          </p:cNvPr>
          <p:cNvSpPr/>
          <p:nvPr/>
        </p:nvSpPr>
        <p:spPr>
          <a:xfrm>
            <a:off x="10944725" y="3226972"/>
            <a:ext cx="882316" cy="831056"/>
          </a:xfrm>
          <a:prstGeom prst="flowChartConnector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B6B82DC-E4EE-436E-90E2-AB60AF326F88}"/>
              </a:ext>
            </a:extLst>
          </p:cNvPr>
          <p:cNvCxnSpPr>
            <a:cxnSpLocks/>
          </p:cNvCxnSpPr>
          <p:nvPr/>
        </p:nvCxnSpPr>
        <p:spPr>
          <a:xfrm rot="5400000">
            <a:off x="5575711" y="2899622"/>
            <a:ext cx="12700" cy="12700"/>
          </a:xfrm>
          <a:prstGeom prst="curvedConnector3">
            <a:avLst>
              <a:gd name="adj1" fmla="val -35574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2DD4732-DDCA-4AF0-8225-9907FD80A003}"/>
              </a:ext>
            </a:extLst>
          </p:cNvPr>
          <p:cNvCxnSpPr>
            <a:cxnSpLocks/>
          </p:cNvCxnSpPr>
          <p:nvPr/>
        </p:nvCxnSpPr>
        <p:spPr>
          <a:xfrm rot="5400000">
            <a:off x="5568362" y="4189726"/>
            <a:ext cx="12700" cy="12700"/>
          </a:xfrm>
          <a:prstGeom prst="curvedConnector3">
            <a:avLst>
              <a:gd name="adj1" fmla="val -35574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88E557B-A06A-496B-B16B-1E779FBBB8EE}"/>
              </a:ext>
            </a:extLst>
          </p:cNvPr>
          <p:cNvCxnSpPr>
            <a:cxnSpLocks/>
          </p:cNvCxnSpPr>
          <p:nvPr/>
        </p:nvCxnSpPr>
        <p:spPr>
          <a:xfrm rot="5400000">
            <a:off x="5561013" y="5479830"/>
            <a:ext cx="12700" cy="12700"/>
          </a:xfrm>
          <a:prstGeom prst="curvedConnector3">
            <a:avLst>
              <a:gd name="adj1" fmla="val -35574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C967EEFE-C1D6-4DA7-A6F6-279174B86C90}"/>
              </a:ext>
            </a:extLst>
          </p:cNvPr>
          <p:cNvCxnSpPr>
            <a:cxnSpLocks/>
          </p:cNvCxnSpPr>
          <p:nvPr/>
        </p:nvCxnSpPr>
        <p:spPr>
          <a:xfrm rot="5400000">
            <a:off x="11353800" y="1633652"/>
            <a:ext cx="12700" cy="12700"/>
          </a:xfrm>
          <a:prstGeom prst="curvedConnector3">
            <a:avLst>
              <a:gd name="adj1" fmla="val -35574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8FF640C-45B8-4944-A61B-5EA8A4C2ACBB}"/>
              </a:ext>
            </a:extLst>
          </p:cNvPr>
          <p:cNvCxnSpPr>
            <a:cxnSpLocks/>
          </p:cNvCxnSpPr>
          <p:nvPr/>
        </p:nvCxnSpPr>
        <p:spPr>
          <a:xfrm rot="5400000">
            <a:off x="11360150" y="3213718"/>
            <a:ext cx="12700" cy="12700"/>
          </a:xfrm>
          <a:prstGeom prst="curvedConnector3">
            <a:avLst>
              <a:gd name="adj1" fmla="val -5073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256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1408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0389" y="2562868"/>
            <a:ext cx="9691222" cy="1253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Resources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24433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FAAD-2884-1130-6FDE-5694B793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AC-D8DD-9636-8B01-BC4758C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2" y="365125"/>
            <a:ext cx="975077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Resources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67E65-F295-4336-47DE-17FA7730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6EBB09-FDC3-47DE-93B5-ED6916170555}" type="datetime1">
              <a:rPr lang="en-US"/>
              <a:pPr>
                <a:spcAft>
                  <a:spcPts val="600"/>
                </a:spcAft>
              </a:pPr>
              <a:t>5/16/2025</a:t>
            </a:fld>
            <a:endParaRPr 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653B4BBE-DD4B-6EE7-0C8C-B56DBA3E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A95F-E3CD-F1F2-FA2A-B3B46EE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EED50-FDB5-42FB-93A3-9E4B59C1AE39}"/>
              </a:ext>
            </a:extLst>
          </p:cNvPr>
          <p:cNvSpPr txBox="1"/>
          <p:nvPr/>
        </p:nvSpPr>
        <p:spPr>
          <a:xfrm>
            <a:off x="1362269" y="1690688"/>
            <a:ext cx="95358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u="sng" dirty="0">
                <a:hlinkClick r:id="rId2"/>
              </a:rPr>
              <a:t>Full Project &amp; source code on GitHub</a:t>
            </a:r>
            <a:endParaRPr lang="en-GB" sz="3200" b="1" u="sng" dirty="0"/>
          </a:p>
          <a:p>
            <a:endParaRPr lang="en-GB" sz="3200" b="1" u="sng" dirty="0"/>
          </a:p>
          <a:p>
            <a:r>
              <a:rPr lang="en-GB" sz="3200" b="1" u="sng" dirty="0">
                <a:hlinkClick r:id="rId3"/>
              </a:rPr>
              <a:t>Dashboard On tableau public</a:t>
            </a:r>
            <a:r>
              <a:rPr lang="en-GB" sz="3200" b="1" u="sng" dirty="0"/>
              <a:t> </a:t>
            </a:r>
          </a:p>
          <a:p>
            <a:endParaRPr lang="en-GB" sz="3200" b="1" u="sng" dirty="0"/>
          </a:p>
          <a:p>
            <a:r>
              <a:rPr lang="en-GB" sz="3200" b="1" u="sng" dirty="0">
                <a:hlinkClick r:id="rId4"/>
              </a:rPr>
              <a:t>Dataset on Kaggle </a:t>
            </a:r>
            <a:endParaRPr lang="en-GB" sz="3200" b="1" u="sng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791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22000">
              <a:schemeClr val="accent5">
                <a:lumMod val="40000"/>
                <a:lumOff val="60000"/>
              </a:schemeClr>
            </a:gs>
            <a:gs pos="89000">
              <a:schemeClr val="accent5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623702" y="-1162113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0389" y="2562868"/>
            <a:ext cx="9691222" cy="2625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0739"/>
              </a:lnSpc>
            </a:pPr>
            <a:r>
              <a:rPr lang="en-US" sz="767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Thanks</a:t>
            </a:r>
          </a:p>
          <a:p>
            <a:pPr algn="ctr" defTabSz="609630">
              <a:lnSpc>
                <a:spcPts val="10739"/>
              </a:lnSpc>
            </a:pPr>
            <a:endParaRPr lang="en-US" sz="767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399114" y="3665938"/>
            <a:ext cx="3226913" cy="4505502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4880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BF57B-1ACC-D4BD-7BE7-F1645099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16/05/2025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5EF41-785F-6B9A-08FE-8F063A3A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DC124-6E9A-9889-F120-052266D2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1AC6E-9405-4FD5-B1F3-345B3FE5C4D0}"/>
              </a:ext>
            </a:extLst>
          </p:cNvPr>
          <p:cNvSpPr txBox="1"/>
          <p:nvPr/>
        </p:nvSpPr>
        <p:spPr>
          <a:xfrm>
            <a:off x="1074575" y="548305"/>
            <a:ext cx="609600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900" b="1" dirty="0">
                <a:latin typeface="Arial Black" panose="020B0A04020102020204" pitchFamily="34" charset="0"/>
              </a:rPr>
              <a:t>Unique Value Proposition</a:t>
            </a:r>
          </a:p>
        </p:txBody>
      </p:sp>
      <p:pic>
        <p:nvPicPr>
          <p:cNvPr id="1026" name="Picture 2" descr="‪Pollen Playbooks | Craft Your Value Proposition‬‏">
            <a:extLst>
              <a:ext uri="{FF2B5EF4-FFF2-40B4-BE49-F238E27FC236}">
                <a16:creationId xmlns:a16="http://schemas.microsoft.com/office/drawing/2014/main" id="{DEFC61A3-26EC-400A-BB68-05F327E1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34" y="1452987"/>
            <a:ext cx="4188583" cy="395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38D2E-5B06-4632-8AF0-CDCF5090EE5C}"/>
              </a:ext>
            </a:extLst>
          </p:cNvPr>
          <p:cNvSpPr txBox="1"/>
          <p:nvPr/>
        </p:nvSpPr>
        <p:spPr>
          <a:xfrm>
            <a:off x="838200" y="2459504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Our project bridges the gap between data and decision-making by offering a clear, interactive view of Brazil’s online retail landscape—helping businesses, spot opportunities and make data-driven choices faster.</a:t>
            </a:r>
          </a:p>
        </p:txBody>
      </p:sp>
    </p:spTree>
    <p:extLst>
      <p:ext uri="{BB962C8B-B14F-4D97-AF65-F5344CB8AC3E}">
        <p14:creationId xmlns:p14="http://schemas.microsoft.com/office/powerpoint/2010/main" val="2008562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975419-02F8-1F22-874C-393925BA3A20}"/>
              </a:ext>
            </a:extLst>
          </p:cNvPr>
          <p:cNvSpPr txBox="1"/>
          <p:nvPr/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8632F63-C754-0B53-D3E2-3CD4CD86C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6415" y="2057400"/>
            <a:ext cx="3932237" cy="381158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E6DE1-49C4-4F4D-5FC5-6FD73FC7E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16/05/2025</a:t>
            </a:r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45950CD5-662F-567F-3938-88486504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338" y="6356350"/>
            <a:ext cx="42730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6A0CF-E4F3-FF6F-9B72-063BEF0C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4" name="Picture 13" descr="A close-up of a chart&#10;&#10;AI-generated content may be incorrect.">
            <a:extLst>
              <a:ext uri="{FF2B5EF4-FFF2-40B4-BE49-F238E27FC236}">
                <a16:creationId xmlns:a16="http://schemas.microsoft.com/office/drawing/2014/main" id="{85035B69-90D2-6BCB-52A3-9DF247168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0" y="2057400"/>
            <a:ext cx="3691845" cy="3324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907A2-609A-414E-9C73-BA0C63CA2A87}"/>
              </a:ext>
            </a:extLst>
          </p:cNvPr>
          <p:cNvSpPr txBox="1"/>
          <p:nvPr/>
        </p:nvSpPr>
        <p:spPr>
          <a:xfrm>
            <a:off x="533400" y="603091"/>
            <a:ext cx="6096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latin typeface="Arial Black" panose="020B0A04020102020204" pitchFamily="34" charset="0"/>
                <a:ea typeface="+mj-ea"/>
                <a:cs typeface="+mj-cs"/>
              </a:rPr>
              <a:t>Key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5BFD21-6DA1-484C-8931-2156F4A9DDFE}"/>
              </a:ext>
            </a:extLst>
          </p:cNvPr>
          <p:cNvSpPr/>
          <p:nvPr/>
        </p:nvSpPr>
        <p:spPr>
          <a:xfrm>
            <a:off x="5086189" y="1284513"/>
            <a:ext cx="6458858" cy="5091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🗺️ Geospatial Map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Visualizing sales volume by Brazilian state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Highlights regional demand patterns.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📦 Product Analytics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 categories by revenue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Identifies most profitable product lines.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📆 Sales by Time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Heat or bar chart showing peak shopping hours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Optimizes marketing and operational timing.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💳 Payment Method Distribution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Pie or bar chart of most used payment types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Helps tailor payment options to customer preferences.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👤 Customer Lifetime Value (CLV)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Ranking customer segments by total value over time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Focuses on retention of high-value customers.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537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F8534E0245F343B195689F813C943D" ma:contentTypeVersion="10" ma:contentTypeDescription="Create a new document." ma:contentTypeScope="" ma:versionID="227519e3894252a81ea11ade5c924263">
  <xsd:schema xmlns:xsd="http://www.w3.org/2001/XMLSchema" xmlns:xs="http://www.w3.org/2001/XMLSchema" xmlns:p="http://schemas.microsoft.com/office/2006/metadata/properties" xmlns:ns3="2ad98ef5-e6f3-4f02-a741-881d6745250f" targetNamespace="http://schemas.microsoft.com/office/2006/metadata/properties" ma:root="true" ma:fieldsID="45325c91ad89b0d819ae719c724df965" ns3:_="">
    <xsd:import namespace="2ad98ef5-e6f3-4f02-a741-881d6745250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d98ef5-e6f3-4f02-a741-881d6745250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d98ef5-e6f3-4f02-a741-881d6745250f" xsi:nil="true"/>
  </documentManagement>
</p:properties>
</file>

<file path=customXml/itemProps1.xml><?xml version="1.0" encoding="utf-8"?>
<ds:datastoreItem xmlns:ds="http://schemas.openxmlformats.org/officeDocument/2006/customXml" ds:itemID="{802E6BE9-E907-4936-96A2-D34B3162A4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B5E552-FAEE-4F90-95A0-6D40F7FA00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d98ef5-e6f3-4f02-a741-881d674525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D653CD-8B89-40EE-AD95-A92D97835CB6}">
  <ds:schemaRefs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2ad98ef5-e6f3-4f02-a741-881d6745250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20207</TotalTime>
  <Words>1860</Words>
  <Application>Microsoft Office PowerPoint</Application>
  <PresentationFormat>Widescreen</PresentationFormat>
  <Paragraphs>454</Paragraphs>
  <Slides>73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Alexandria Bold</vt:lpstr>
      <vt:lpstr>Arial</vt:lpstr>
      <vt:lpstr>Arial Black</vt:lpstr>
      <vt:lpstr>Calibri</vt:lpstr>
      <vt:lpstr>Calibri Light</vt:lpstr>
      <vt:lpstr>Consolas</vt:lpstr>
      <vt:lpstr>Inter</vt:lpstr>
      <vt:lpstr>Söhne</vt:lpstr>
      <vt:lpstr>Times New Roman</vt:lpstr>
      <vt:lpstr>Office Theme</vt:lpstr>
      <vt:lpstr>1_Office Theme</vt:lpstr>
      <vt:lpstr>Brazilian E-commerce Analytics</vt:lpstr>
      <vt:lpstr>Special thanks </vt:lpstr>
      <vt:lpstr>PowerPoint Presentation</vt:lpstr>
      <vt:lpstr>PowerPoint Presentation</vt:lpstr>
      <vt:lpstr>PowerPoint Presentation</vt:lpstr>
      <vt:lpstr>Problem Description</vt:lpstr>
      <vt:lpstr>PowerPoint Presentation</vt:lpstr>
      <vt:lpstr>PowerPoint Presentation</vt:lpstr>
      <vt:lpstr>PowerPoint Presentation</vt:lpstr>
      <vt:lpstr>End Users and Features </vt:lpstr>
      <vt:lpstr>End Users and Features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a product listing on a marketplace </vt:lpstr>
      <vt:lpstr>Data Schema </vt:lpstr>
      <vt:lpstr>ERD Model </vt:lpstr>
      <vt:lpstr>PowerPoint Presentation</vt:lpstr>
      <vt:lpstr>Relationships Between Data Points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5- Data visualization (Tableau)</vt:lpstr>
      <vt:lpstr>5- Data visualization (Tableau)</vt:lpstr>
      <vt:lpstr>5- Data visualization (Tableau)</vt:lpstr>
      <vt:lpstr>5- Data visualization (Tableau)</vt:lpstr>
      <vt:lpstr>5- Data visualization (Tableau)</vt:lpstr>
      <vt:lpstr>5- Data visualization (Tableau)</vt:lpstr>
      <vt:lpstr>5- Data visualization (Tableau)</vt:lpstr>
      <vt:lpstr>PowerPoint Presentation</vt:lpstr>
      <vt:lpstr>6- Business Insights  </vt:lpstr>
      <vt:lpstr>6- Business Insights  </vt:lpstr>
      <vt:lpstr>6- Business Insights  </vt:lpstr>
      <vt:lpstr>6- Business Insights  </vt:lpstr>
      <vt:lpstr>6- Business Insights  </vt:lpstr>
      <vt:lpstr>6- Business Insights  </vt:lpstr>
      <vt:lpstr>6- Business Insights  </vt:lpstr>
      <vt:lpstr>PowerPoint Presentation</vt:lpstr>
      <vt:lpstr>Deliverables</vt:lpstr>
      <vt:lpstr>PowerPoint Presentation</vt:lpstr>
      <vt:lpstr>TimeTable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</dc:creator>
  <cp:lastModifiedBy>ENG Youssef Mohamed</cp:lastModifiedBy>
  <cp:revision>92</cp:revision>
  <dcterms:created xsi:type="dcterms:W3CDTF">2024-03-14T10:03:54Z</dcterms:created>
  <dcterms:modified xsi:type="dcterms:W3CDTF">2025-05-22T15:21:49Z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0x0101001DF8534E0245F343B195689F813C943D</vt:lpwstr>
  </property>
</Properties>
</file>